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42" r:id="rId3"/>
    <p:sldId id="323" r:id="rId4"/>
    <p:sldId id="260" r:id="rId5"/>
    <p:sldId id="346" r:id="rId6"/>
    <p:sldId id="288" r:id="rId7"/>
    <p:sldId id="347" r:id="rId8"/>
    <p:sldId id="349" r:id="rId9"/>
    <p:sldId id="352" r:id="rId10"/>
    <p:sldId id="351" r:id="rId11"/>
    <p:sldId id="350" r:id="rId12"/>
    <p:sldId id="353" r:id="rId13"/>
    <p:sldId id="273" r:id="rId14"/>
    <p:sldId id="355" r:id="rId15"/>
    <p:sldId id="356" r:id="rId16"/>
    <p:sldId id="357" r:id="rId17"/>
    <p:sldId id="302" r:id="rId18"/>
  </p:sldIdLst>
  <p:sldSz cx="12192000" cy="6858000"/>
  <p:notesSz cx="6858000" cy="9144000"/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82" d="100"/>
          <a:sy n="82" d="100"/>
        </p:scale>
        <p:origin x="4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D1E6C-0501-49C2-91EC-AD57E417DA01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E320A9-2D72-4527-AED3-75E52CE121FE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405019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9" name="Google Shape;15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f8da5fc4ec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23" name="Google Shape;423;gf8da5fc4ec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83" name="Google Shape;28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f8da5fc4ec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73" name="Google Shape;573;gf8da5fc4ec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EB9458-7C61-237B-A78A-0E1DB363DE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DE15FA7-5726-C535-6ABF-FD06370A43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C52CB8-86B8-2B93-B51D-44CCE3C2C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D0B143-0C64-2D55-CE8A-29E030C32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C35B87-3A02-819C-7985-C79BE7F53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788477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F55A16-F81F-657D-0D76-03523EB96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422E686-CE28-F959-8B51-58ACCD1816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2FC9F7-F283-838C-295A-60083471B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492400-76F5-685E-0F6F-E8C9CC01E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842D14-7B8D-36F4-8DBF-22936D85C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27089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05E2167-1486-3964-FF84-839B79E72E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8391A5-5F63-4CBF-93F3-E91CD546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A8B4DD-39A7-1CF0-EFD1-359FA5071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BAB58E-F4C3-211A-BC95-2123B5FEA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8B2A61-789B-B7CA-6B2E-0AE76AFA2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58702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D56AEA-4B8A-F6F3-859D-6BA3A212E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3590E6-80D0-F0D1-4236-98FAED4B51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F1AC88-56EC-9A18-4021-690F55A6D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F384C9-55DF-6E37-5E90-C0930ECE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681838-3B75-490F-050F-8934F59AA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96815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2E63DD-F872-B6F3-D081-1EB01A68B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EF78B0-10B9-6EAB-633A-E1D1D4E4E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30ECC3-27E5-0D2E-9A44-B0F8FD107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E2B964-DBEF-E04E-C688-BF02D94E6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E7C32A-54F4-D468-03BC-B3ED8965E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148275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DD431C-27D7-D4FD-D070-916643806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86143B-8BAF-E48B-BAD7-EFDD6E0F1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98C76B-DD4D-6E0D-DC07-89ECE6DF6B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8B360A-CBF2-21E4-7CD4-AB3E28AE5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902D0BD-928A-9DC9-10D1-61DD26B73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696F0E-D9D0-15E9-ADA6-91DB0DE8A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721758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CFD000-DCB3-6800-2C33-50C6361D9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03D362-708F-7C4D-B03F-54156E244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4A89460-1E62-DF55-21E7-33E844F257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9FD5C12-E2C2-626B-509F-35E4308BB9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311B002-72A0-71DF-1BDB-D672FEE0C9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555B494-D7B1-B965-6EBD-31257E747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319A910-AD85-C000-A83B-B96789C05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DD09F94-6F8D-5D39-156A-76C08780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327139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0FA63-3A97-0736-F976-1BF307C5B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8F06594-2E74-79ED-6D03-0E84276FC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DA10E2D-7C99-4992-14C5-51E7D44A2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A57185C-1BCF-36B3-60DC-CC4578AED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657295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8F6CFF1-AD7B-6B98-BCC6-8273E7BA8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7CD4F34-323B-EDD7-4504-BC299C111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3DAF6E-9D43-CC68-8FE0-8097AE4F2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113802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9D09E8-B067-F0E7-7681-659AAED17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BFC7B3-AB2F-8A8B-3C90-CA6F63D7D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C4F62BC-7135-081E-37BA-075A4B36ED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425C462-EED2-6595-18AA-902C7AF44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51E9C5-4B97-40D1-CC80-9F0DF3F4B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22D58A-23E6-1374-078F-50A0DE14B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33037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8930DC-1E21-69A1-0BBC-C08F57CAA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2009712-83EE-C5C5-1B1E-D4A93A3497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69D399B-4A71-2FCE-74FC-9D04B0903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9232B23-2406-85DB-4A5B-0A6A5C0C6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C8211E-D265-4888-E2CC-B1B035229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D7F496-DEFB-9B43-612A-240241D2A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80174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E4F759-BBEE-9BCD-557F-D2E7EF087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B4AC4D-7C2B-29DB-A0F6-0FF9936DD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90FF82-17B3-D472-369B-CF8E96D17C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F708E-B682-4808-8308-61C20A457D2D}" type="datetimeFigureOut">
              <a:rPr lang="ru-UA" smtClean="0"/>
              <a:t>28.10.2024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516814-2F03-A2BB-147C-989FDEF73B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5CA7A2-E58F-A2F3-69E5-186E0E4A1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2AE40-DAFE-4FE7-AB2B-671BB145AE37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748729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ebook.com/watch/?v=509035552012706&amp;rdid=UXZUW2JMO0hfawYC" TargetMode="Externa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30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5.png"/><Relationship Id="rId7" Type="http://schemas.openxmlformats.org/officeDocument/2006/relationships/image" Target="../media/image3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opI1fNAm10?feature=oembed" TargetMode="External"/><Relationship Id="rId6" Type="http://schemas.openxmlformats.org/officeDocument/2006/relationships/hyperlink" Target="https://youtu.be/bopI1fNAm10" TargetMode="Externa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685" y="1808017"/>
            <a:ext cx="9144000" cy="961559"/>
          </a:xfrm>
        </p:spPr>
        <p:txBody>
          <a:bodyPr>
            <a:normAutofit/>
          </a:bodyPr>
          <a:lstStyle/>
          <a:p>
            <a:r>
              <a:rPr lang="en-US" b="1" dirty="0"/>
              <a:t>Project Erasmus+ , Key Action 2</a:t>
            </a:r>
            <a:endParaRPr lang="uk-UA" b="1" dirty="0"/>
          </a:p>
          <a:p>
            <a:r>
              <a:rPr lang="en-US" dirty="0"/>
              <a:t>Capacity Building of Higher Education</a:t>
            </a:r>
            <a:endParaRPr lang="uk-UA" dirty="0"/>
          </a:p>
          <a:p>
            <a:endParaRPr lang="uk-UA" sz="6600" dirty="0"/>
          </a:p>
        </p:txBody>
      </p:sp>
      <p:pic>
        <p:nvPicPr>
          <p:cNvPr id="4" name="Picture 2" descr="Project HOME | HousErasmus+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817" y="597316"/>
            <a:ext cx="4404085" cy="96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одзаголовок 2"/>
          <p:cNvSpPr txBox="1">
            <a:spLocks/>
          </p:cNvSpPr>
          <p:nvPr/>
        </p:nvSpPr>
        <p:spPr>
          <a:xfrm>
            <a:off x="6298831" y="3067665"/>
            <a:ext cx="5566323" cy="261538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600" b="1" dirty="0">
                <a:solidFill>
                  <a:srgbClr val="C00000"/>
                </a:solidFill>
              </a:rPr>
              <a:t>INTERADIS</a:t>
            </a:r>
            <a:endParaRPr lang="uk-UA" sz="6600" b="1" dirty="0">
              <a:solidFill>
                <a:srgbClr val="C00000"/>
              </a:solidFill>
            </a:endParaRPr>
          </a:p>
          <a:p>
            <a:r>
              <a:rPr lang="en-GB" sz="5800" b="1" dirty="0"/>
              <a:t>International Students Adaptation </a:t>
            </a:r>
          </a:p>
          <a:p>
            <a:r>
              <a:rPr lang="en-GB" sz="5800" b="1" dirty="0"/>
              <a:t>and Integration</a:t>
            </a:r>
            <a:endParaRPr lang="tr-TR" sz="5800" dirty="0"/>
          </a:p>
          <a:p>
            <a:r>
              <a:rPr lang="en-GB" sz="3600" dirty="0"/>
              <a:t>619451-EPP-1-2020-1-NL-EPPKA2-CBHE-JP</a:t>
            </a:r>
            <a:endParaRPr lang="tr-TR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218" y="597316"/>
            <a:ext cx="2026620" cy="9615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C0656C-D6C7-610D-5520-997FC2DAE08C}"/>
              </a:ext>
            </a:extLst>
          </p:cNvPr>
          <p:cNvSpPr txBox="1"/>
          <p:nvPr/>
        </p:nvSpPr>
        <p:spPr>
          <a:xfrm>
            <a:off x="3046685" y="5683045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Final Project Meeting</a:t>
            </a:r>
            <a:r>
              <a:rPr lang="ru-UA" sz="2000" dirty="0"/>
              <a:t> </a:t>
            </a:r>
            <a:endParaRPr lang="uk-UA" sz="2000" dirty="0"/>
          </a:p>
          <a:p>
            <a:pPr algn="ctr"/>
            <a:r>
              <a:rPr lang="en-US" sz="2000" dirty="0"/>
              <a:t>28 October – 01 November </a:t>
            </a:r>
            <a:r>
              <a:rPr lang="ru-UA" sz="2000" dirty="0"/>
              <a:t>2024</a:t>
            </a:r>
            <a:endParaRPr lang="en-US" sz="2000" dirty="0"/>
          </a:p>
          <a:p>
            <a:pPr algn="ctr"/>
            <a:r>
              <a:rPr lang="en-US" sz="2000" dirty="0"/>
              <a:t>Dordrecht, the Netherlands</a:t>
            </a:r>
            <a:endParaRPr lang="ru-UA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6C2F73-9B4F-BE0A-5676-83F22288C4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" t="13027" r="-50" b="6074"/>
          <a:stretch/>
        </p:blipFill>
        <p:spPr>
          <a:xfrm>
            <a:off x="428261" y="2791719"/>
            <a:ext cx="5769154" cy="276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74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85F5E-7877-6D46-80C0-989B7F5D6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4C49427-5AE1-3E18-7035-36FF79ACB3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7" y="3753293"/>
            <a:ext cx="10380387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B1889FB-4C6C-DC43-131D-FE8494D270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>
            <a:extLst>
              <a:ext uri="{FF2B5EF4-FFF2-40B4-BE49-F238E27FC236}">
                <a16:creationId xmlns:a16="http://schemas.microsoft.com/office/drawing/2014/main" id="{CB88AFA1-78F9-00E1-F217-BD7DB2509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На зображенні може бути: 14 людей та текст">
            <a:extLst>
              <a:ext uri="{FF2B5EF4-FFF2-40B4-BE49-F238E27FC236}">
                <a16:creationId xmlns:a16="http://schemas.microsoft.com/office/drawing/2014/main" id="{410BCD76-393B-EEED-C0B4-2ED75646E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69" y="1318259"/>
            <a:ext cx="6468269" cy="517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ED83D2-DA0C-8695-BE42-766DEA1F4DE9}"/>
              </a:ext>
            </a:extLst>
          </p:cNvPr>
          <p:cNvSpPr txBox="1"/>
          <p:nvPr/>
        </p:nvSpPr>
        <p:spPr>
          <a:xfrm>
            <a:off x="6934200" y="2227544"/>
            <a:ext cx="490487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Round Table on Presentation of the results of the </a:t>
            </a:r>
            <a:r>
              <a:rPr lang="en-US" sz="3600" b="1" i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Workpackage</a:t>
            </a:r>
            <a:r>
              <a:rPr lang="en-US" sz="3600" b="1" i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2, organized by</a:t>
            </a:r>
          </a:p>
          <a:p>
            <a:r>
              <a:rPr lang="en-US" sz="3600" b="1" i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Odessa National Polytechnic University</a:t>
            </a:r>
            <a:endParaRPr lang="uk-UA" sz="3600" b="1" i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AED02A1-2704-B834-2599-D6FE6F931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6479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CBFB7-33C3-C92D-78F6-6EDA84A2F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63E56E-4A03-01E1-DB42-B84908510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06" y="1158272"/>
            <a:ext cx="10998490" cy="775393"/>
          </a:xfrm>
        </p:spPr>
        <p:txBody>
          <a:bodyPr>
            <a:noAutofit/>
          </a:bodyPr>
          <a:lstStyle/>
          <a:p>
            <a:pPr algn="ctr"/>
            <a:r>
              <a:rPr lang="de-DE" sz="3600" b="1" i="1" dirty="0">
                <a:solidFill>
                  <a:srgbClr val="002060"/>
                </a:solidFill>
              </a:rPr>
              <a:t>International Highlight Event </a:t>
            </a:r>
            <a:r>
              <a:rPr lang="en-US" sz="3600" b="1" i="1" dirty="0">
                <a:solidFill>
                  <a:srgbClr val="002060"/>
                </a:solidFill>
              </a:rPr>
              <a:t>at </a:t>
            </a:r>
            <a:br>
              <a:rPr lang="en-US" sz="3600" b="1" i="1" dirty="0">
                <a:solidFill>
                  <a:srgbClr val="002060"/>
                </a:solidFill>
              </a:rPr>
            </a:br>
            <a:r>
              <a:rPr lang="de-DE" sz="3600" b="1" i="1" dirty="0">
                <a:solidFill>
                  <a:srgbClr val="002060"/>
                </a:solidFill>
              </a:rPr>
              <a:t>Ivan Franko National University </a:t>
            </a:r>
            <a:endParaRPr lang="tr-TR" sz="36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678B70-3167-730F-7642-E6A861B89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7" y="3753293"/>
            <a:ext cx="10380387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65AF793-7F18-AEC2-C6CF-3B9D17D483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>
            <a:extLst>
              <a:ext uri="{FF2B5EF4-FFF2-40B4-BE49-F238E27FC236}">
                <a16:creationId xmlns:a16="http://schemas.microsoft.com/office/drawing/2014/main" id="{A64FD888-A1A0-690F-598C-59B6B62B7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Немає опису світлини.">
            <a:extLst>
              <a:ext uri="{FF2B5EF4-FFF2-40B4-BE49-F238E27FC236}">
                <a16:creationId xmlns:a16="http://schemas.microsoft.com/office/drawing/2014/main" id="{4E56ED2C-6DB7-81A7-16C6-2926DBD87F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3"/>
          <a:stretch/>
        </p:blipFill>
        <p:spPr bwMode="auto">
          <a:xfrm>
            <a:off x="352927" y="2281743"/>
            <a:ext cx="5999462" cy="403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Немає опису світлини.">
            <a:extLst>
              <a:ext uri="{FF2B5EF4-FFF2-40B4-BE49-F238E27FC236}">
                <a16:creationId xmlns:a16="http://schemas.microsoft.com/office/drawing/2014/main" id="{4A657EF8-0014-7F44-040C-C20C8BA93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529" y="2281743"/>
            <a:ext cx="5384544" cy="403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4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EF5B3-A0F9-CFE8-3ECB-803D738AA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767094-0619-B7D0-B122-EB06E7ADA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39" y="1211612"/>
            <a:ext cx="10998490" cy="775393"/>
          </a:xfrm>
        </p:spPr>
        <p:txBody>
          <a:bodyPr>
            <a:noAutofit/>
          </a:bodyPr>
          <a:lstStyle/>
          <a:p>
            <a:pPr algn="ctr"/>
            <a:r>
              <a:rPr lang="de-DE" sz="3600" b="1" i="1" dirty="0">
                <a:solidFill>
                  <a:srgbClr val="002060"/>
                </a:solidFill>
              </a:rPr>
              <a:t>International Highlight Event </a:t>
            </a:r>
            <a:r>
              <a:rPr lang="en-US" sz="3600" b="1" i="1" dirty="0">
                <a:solidFill>
                  <a:srgbClr val="002060"/>
                </a:solidFill>
              </a:rPr>
              <a:t>at </a:t>
            </a:r>
            <a:br>
              <a:rPr lang="en-US" sz="3600" b="1" i="1" dirty="0">
                <a:solidFill>
                  <a:srgbClr val="002060"/>
                </a:solidFill>
              </a:rPr>
            </a:br>
            <a:r>
              <a:rPr lang="en-US" sz="3600" b="1" i="1" dirty="0">
                <a:solidFill>
                  <a:srgbClr val="002060"/>
                </a:solidFill>
              </a:rPr>
              <a:t>National University of Water and Environmental Engineering </a:t>
            </a:r>
            <a:endParaRPr lang="tr-TR" sz="36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5AB12A-0B42-E5E4-FFEF-E65ED1A90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7" y="3753293"/>
            <a:ext cx="10380387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BAB72A6-74B0-7DD2-8AEC-23FDD353F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>
            <a:extLst>
              <a:ext uri="{FF2B5EF4-FFF2-40B4-BE49-F238E27FC236}">
                <a16:creationId xmlns:a16="http://schemas.microsoft.com/office/drawing/2014/main" id="{6EA61903-7CAE-0657-FEBA-A57B50419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На зображенні може бути: 11 людей та текст">
            <a:extLst>
              <a:ext uri="{FF2B5EF4-FFF2-40B4-BE49-F238E27FC236}">
                <a16:creationId xmlns:a16="http://schemas.microsoft.com/office/drawing/2014/main" id="{DEF40F07-BFEA-C3AB-3A90-C148CE71DA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2"/>
          <a:stretch/>
        </p:blipFill>
        <p:spPr bwMode="auto">
          <a:xfrm>
            <a:off x="150776" y="2892668"/>
            <a:ext cx="5998408" cy="373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На зображенні може бути: 13 людей, люди навчаються та текст">
            <a:extLst>
              <a:ext uri="{FF2B5EF4-FFF2-40B4-BE49-F238E27FC236}">
                <a16:creationId xmlns:a16="http://schemas.microsoft.com/office/drawing/2014/main" id="{CF01320D-67F2-2124-101A-425B0C4511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9"/>
          <a:stretch/>
        </p:blipFill>
        <p:spPr bwMode="auto">
          <a:xfrm>
            <a:off x="6096000" y="2254180"/>
            <a:ext cx="5923223" cy="382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A852F0-45FC-E6E9-677E-FC529FF2B1EF}"/>
              </a:ext>
            </a:extLst>
          </p:cNvPr>
          <p:cNvSpPr txBox="1"/>
          <p:nvPr/>
        </p:nvSpPr>
        <p:spPr>
          <a:xfrm>
            <a:off x="249594" y="2086216"/>
            <a:ext cx="57406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dirty="0">
                <a:hlinkClick r:id="rId6"/>
              </a:rPr>
              <a:t>https://www.facebook.com/watch/?v=509035552012706&amp;rdid=UXZUW2JMO0hfawYC</a:t>
            </a:r>
            <a:endParaRPr lang="en-US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316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15" descr="C:\Users\Администратор\Documents\KROK\Erasmus+_new projects 2020\Collage CLIIMAN\cofundedErasmus.jpg"/>
          <p:cNvPicPr preferRelativeResize="0"/>
          <p:nvPr/>
        </p:nvPicPr>
        <p:blipFill rotWithShape="1">
          <a:blip r:embed="rId5">
            <a:alphaModFix/>
          </a:blip>
          <a:srcRect r="27590"/>
          <a:stretch/>
        </p:blipFill>
        <p:spPr>
          <a:xfrm>
            <a:off x="0" y="0"/>
            <a:ext cx="2839453" cy="786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15" descr="C:\Users\Администратор\Documents\KROK\Erasmus+_new projects 2020\Infp for NEO\logo-4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828732" y="-7304"/>
            <a:ext cx="1353055" cy="671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На зображенні може бути: 5 людей, люди танцюють та текст «Co-funded by the rasmus+ +Programme ramme the European theEuropeanUnion Union INTER ADIS»">
            <a:extLst>
              <a:ext uri="{FF2B5EF4-FFF2-40B4-BE49-F238E27FC236}">
                <a16:creationId xmlns:a16="http://schemas.microsoft.com/office/drawing/2014/main" id="{D48BF686-B566-79DC-6B0D-8BA5A2D33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0" y="4718159"/>
            <a:ext cx="3490023" cy="196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На зображенні може бути: 15 людей, скрипка та текст «Co-funded by the Erasmus +Programme gramme fthe European Union INTER ADIS ADIS KROK KnOK KROK RETEISIT आ»">
            <a:extLst>
              <a:ext uri="{FF2B5EF4-FFF2-40B4-BE49-F238E27FC236}">
                <a16:creationId xmlns:a16="http://schemas.microsoft.com/office/drawing/2014/main" id="{C3AF36C6-FD2B-D2F1-10C2-2B92552553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93"/>
          <a:stretch/>
        </p:blipFill>
        <p:spPr bwMode="auto">
          <a:xfrm>
            <a:off x="440707" y="1900526"/>
            <a:ext cx="6506852" cy="283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n_xf4_PANtpa7RuxsRAkfXZ-c45_u3AC6uq7VPDXdvfI7PeW-Plh7O5yp9ZK1b5re-xgKjifb5W301Oo2kZ65iN">
            <a:hlinkClick r:id="" action="ppaction://media"/>
            <a:extLst>
              <a:ext uri="{FF2B5EF4-FFF2-40B4-BE49-F238E27FC236}">
                <a16:creationId xmlns:a16="http://schemas.microsoft.com/office/drawing/2014/main" id="{ACB9F35D-EB08-BB4C-8E31-FD6474044F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27285" y="623141"/>
            <a:ext cx="3397897" cy="6058156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3B230EA4-3C46-E618-DC20-7F7952431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endParaRPr lang="uk-UA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5E7B4A0-017B-2B26-8DCB-07EB6000F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uk-UA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8719B53E-4FB6-63A5-0B72-BA267B2E07CE}"/>
              </a:ext>
            </a:extLst>
          </p:cNvPr>
          <p:cNvSpPr txBox="1">
            <a:spLocks/>
          </p:cNvSpPr>
          <p:nvPr/>
        </p:nvSpPr>
        <p:spPr>
          <a:xfrm>
            <a:off x="141443" y="945313"/>
            <a:ext cx="8134382" cy="7753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600" b="1" i="1" dirty="0">
                <a:solidFill>
                  <a:srgbClr val="002060"/>
                </a:solidFill>
              </a:rPr>
              <a:t>International </a:t>
            </a:r>
            <a:r>
              <a:rPr lang="en-US" sz="3600" b="1" i="1" dirty="0" err="1">
                <a:solidFill>
                  <a:srgbClr val="002060"/>
                </a:solidFill>
              </a:rPr>
              <a:t>Vechornytsi</a:t>
            </a:r>
            <a:r>
              <a:rPr lang="en-US" sz="3600" b="1" i="1" dirty="0">
                <a:solidFill>
                  <a:srgbClr val="002060"/>
                </a:solidFill>
              </a:rPr>
              <a:t> Festival at KROK</a:t>
            </a:r>
            <a:endParaRPr lang="tr-TR" sz="3600" b="1" i="1" dirty="0">
              <a:solidFill>
                <a:srgbClr val="002060"/>
              </a:solidFill>
            </a:endParaRPr>
          </a:p>
        </p:txBody>
      </p:sp>
      <p:pic>
        <p:nvPicPr>
          <p:cNvPr id="12" name="Picture 4" descr="Немає опису світлини.">
            <a:extLst>
              <a:ext uri="{FF2B5EF4-FFF2-40B4-BE49-F238E27FC236}">
                <a16:creationId xmlns:a16="http://schemas.microsoft.com/office/drawing/2014/main" id="{6F1F5CB3-3440-0E91-605F-442E03D26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390" y="4009134"/>
            <a:ext cx="4594435" cy="258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4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0F515-91A5-C6FE-1806-A730826DC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F58A51-3096-7693-4E92-1FE346498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06" y="1158272"/>
            <a:ext cx="10998490" cy="775393"/>
          </a:xfrm>
        </p:spPr>
        <p:txBody>
          <a:bodyPr>
            <a:noAutofit/>
          </a:bodyPr>
          <a:lstStyle/>
          <a:p>
            <a:pPr algn="ctr"/>
            <a:r>
              <a:rPr lang="en-US" sz="3600" b="1" i="1" dirty="0">
                <a:solidFill>
                  <a:srgbClr val="002060"/>
                </a:solidFill>
              </a:rPr>
              <a:t>Sustainability Training at </a:t>
            </a:r>
            <a:r>
              <a:rPr lang="de-DE" sz="3600" b="1" i="1" dirty="0">
                <a:solidFill>
                  <a:srgbClr val="002060"/>
                </a:solidFill>
              </a:rPr>
              <a:t>University of Foggia </a:t>
            </a:r>
            <a:endParaRPr lang="tr-TR" sz="36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52DAE-FD72-9BB4-061A-1F9127156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7" y="3753293"/>
            <a:ext cx="10380387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/>
              <a:t> </a:t>
            </a:r>
          </a:p>
          <a:p>
            <a:pPr marL="0" indent="0">
              <a:buNone/>
            </a:pPr>
            <a:endParaRPr lang="en-US" sz="2800"/>
          </a:p>
          <a:p>
            <a:pPr marL="0" indent="0">
              <a:buNone/>
            </a:pPr>
            <a:endParaRPr lang="en-US" sz="280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544060B-E925-D833-8F96-CAAD38FD5D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>
            <a:extLst>
              <a:ext uri="{FF2B5EF4-FFF2-40B4-BE49-F238E27FC236}">
                <a16:creationId xmlns:a16="http://schemas.microsoft.com/office/drawing/2014/main" id="{50A01DB8-FF19-BD41-9F7C-048753E26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Возможно, это изображение 8 человек и текст">
            <a:extLst>
              <a:ext uri="{FF2B5EF4-FFF2-40B4-BE49-F238E27FC236}">
                <a16:creationId xmlns:a16="http://schemas.microsoft.com/office/drawing/2014/main" id="{ABF73E98-1C50-00B2-4214-F3A2555388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4" b="19999"/>
          <a:stretch/>
        </p:blipFill>
        <p:spPr bwMode="auto">
          <a:xfrm>
            <a:off x="905806" y="1830673"/>
            <a:ext cx="10380388" cy="484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3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62261-0AE9-A4F5-4B4F-82DF2A898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1A770-A12C-1F94-091C-FB2FB2A4F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93" y="826200"/>
            <a:ext cx="10998490" cy="775393"/>
          </a:xfrm>
        </p:spPr>
        <p:txBody>
          <a:bodyPr>
            <a:noAutofit/>
          </a:bodyPr>
          <a:lstStyle/>
          <a:p>
            <a:pPr algn="ctr"/>
            <a:r>
              <a:rPr lang="en-US" sz="3600" b="1" i="1" dirty="0">
                <a:solidFill>
                  <a:srgbClr val="002060"/>
                </a:solidFill>
              </a:rPr>
              <a:t>Dissemination</a:t>
            </a:r>
            <a:r>
              <a:rPr lang="tr-TR" sz="3600" b="1" dirty="0"/>
              <a:t> </a:t>
            </a:r>
            <a:endParaRPr lang="tr-TR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BFFD53-D065-6864-929D-F76C3B12C6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3151" y="3753293"/>
            <a:ext cx="3250163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0B1EB65-7A93-F926-E2BB-3B23D7335C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>
            <a:extLst>
              <a:ext uri="{FF2B5EF4-FFF2-40B4-BE49-F238E27FC236}">
                <a16:creationId xmlns:a16="http://schemas.microsoft.com/office/drawing/2014/main" id="{736E9958-C28B-6203-3986-1A66213D1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9">
            <a:extLst>
              <a:ext uri="{FF2B5EF4-FFF2-40B4-BE49-F238E27FC236}">
                <a16:creationId xmlns:a16="http://schemas.microsoft.com/office/drawing/2014/main" id="{60AEA07C-E5FA-3DF9-D46E-68383834488D}"/>
              </a:ext>
            </a:extLst>
          </p:cNvPr>
          <p:cNvSpPr/>
          <p:nvPr/>
        </p:nvSpPr>
        <p:spPr>
          <a:xfrm>
            <a:off x="590862" y="1915162"/>
            <a:ext cx="1856691" cy="1540315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noProof="1">
                <a:solidFill>
                  <a:schemeClr val="tx1"/>
                </a:solidFill>
              </a:rPr>
              <a:t>Project Website</a:t>
            </a:r>
          </a:p>
        </p:txBody>
      </p:sp>
      <p:sp>
        <p:nvSpPr>
          <p:cNvPr id="11" name="Овал 6">
            <a:extLst>
              <a:ext uri="{FF2B5EF4-FFF2-40B4-BE49-F238E27FC236}">
                <a16:creationId xmlns:a16="http://schemas.microsoft.com/office/drawing/2014/main" id="{E2A303BD-48B0-CEE9-DB04-F67260D4BE54}"/>
              </a:ext>
            </a:extLst>
          </p:cNvPr>
          <p:cNvSpPr/>
          <p:nvPr/>
        </p:nvSpPr>
        <p:spPr>
          <a:xfrm>
            <a:off x="3730243" y="5321966"/>
            <a:ext cx="2018391" cy="132749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Newsletters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8">
            <a:extLst>
              <a:ext uri="{FF2B5EF4-FFF2-40B4-BE49-F238E27FC236}">
                <a16:creationId xmlns:a16="http://schemas.microsoft.com/office/drawing/2014/main" id="{596450EC-F7D4-349C-0655-437FE28B94A6}"/>
              </a:ext>
            </a:extLst>
          </p:cNvPr>
          <p:cNvSpPr/>
          <p:nvPr/>
        </p:nvSpPr>
        <p:spPr>
          <a:xfrm>
            <a:off x="9721071" y="4553339"/>
            <a:ext cx="2024485" cy="1908254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Publication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Овал 6">
            <a:extLst>
              <a:ext uri="{FF2B5EF4-FFF2-40B4-BE49-F238E27FC236}">
                <a16:creationId xmlns:a16="http://schemas.microsoft.com/office/drawing/2014/main" id="{982323EB-FD56-E33F-B335-CFC25EEA2591}"/>
              </a:ext>
            </a:extLst>
          </p:cNvPr>
          <p:cNvSpPr/>
          <p:nvPr/>
        </p:nvSpPr>
        <p:spPr>
          <a:xfrm>
            <a:off x="7179638" y="1672593"/>
            <a:ext cx="1944673" cy="1509857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Facebook group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3BDE81-636E-F0A5-A4B0-EEBFF040E0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919" y="3753293"/>
            <a:ext cx="3074709" cy="19765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32C853-AC68-A1F6-FE12-FAB8BDF581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514" y="5477999"/>
            <a:ext cx="3074709" cy="10534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73AFCB-6045-58B2-7BFB-F34532594A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3521" y="1536034"/>
            <a:ext cx="2476862" cy="364961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39CE9F8-A653-2056-6C78-39DD377448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1935" y="3253450"/>
            <a:ext cx="3339902" cy="164422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7C774F3-3B0A-2AFA-D5D1-A7A0CC3FBF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6005" y="4862739"/>
            <a:ext cx="3219429" cy="17343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C6DE0F-4C0B-7EEF-1BD4-35EA7653DE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93074" y="2018988"/>
            <a:ext cx="1543909" cy="231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03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0A09C-5CCE-2615-BAD5-1632081FB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id="{600CE66F-C06F-F87F-1D03-AFC64805D271}"/>
              </a:ext>
            </a:extLst>
          </p:cNvPr>
          <p:cNvSpPr txBox="1">
            <a:spLocks/>
          </p:cNvSpPr>
          <p:nvPr/>
        </p:nvSpPr>
        <p:spPr>
          <a:xfrm>
            <a:off x="4646820" y="1521337"/>
            <a:ext cx="7250108" cy="48888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dirty="0"/>
              <a:t>Learnt EU experience.</a:t>
            </a:r>
            <a:endParaRPr lang="tr-TR" dirty="0"/>
          </a:p>
          <a:p>
            <a:pPr lvl="0"/>
            <a:r>
              <a:rPr lang="en-GB" dirty="0"/>
              <a:t>Modernized administrative procedures. </a:t>
            </a:r>
            <a:endParaRPr lang="tr-TR" dirty="0"/>
          </a:p>
          <a:p>
            <a:pPr lvl="0"/>
            <a:r>
              <a:rPr lang="en-GB" dirty="0"/>
              <a:t>Developed and implemented Roadmap of international students integration.</a:t>
            </a:r>
          </a:p>
          <a:p>
            <a:pPr lvl="0"/>
            <a:r>
              <a:rPr lang="en-US" dirty="0"/>
              <a:t>Developed and implemented calendar plan of activities.</a:t>
            </a:r>
            <a:endParaRPr lang="tr-TR" dirty="0"/>
          </a:p>
          <a:p>
            <a:pPr lvl="0"/>
            <a:r>
              <a:rPr lang="en-GB" dirty="0"/>
              <a:t>Developed and piloted course for adaptation of international students.</a:t>
            </a:r>
            <a:endParaRPr lang="tr-TR" dirty="0"/>
          </a:p>
          <a:p>
            <a:pPr lvl="0"/>
            <a:r>
              <a:rPr lang="en-GB" dirty="0"/>
              <a:t>Modernized University infrastructure.</a:t>
            </a:r>
            <a:endParaRPr lang="tr-TR" dirty="0"/>
          </a:p>
          <a:p>
            <a:pPr lvl="0"/>
            <a:r>
              <a:rPr lang="en-GB" dirty="0"/>
              <a:t>Adapted training programs for international students.</a:t>
            </a:r>
          </a:p>
          <a:p>
            <a:pPr lvl="0"/>
            <a:r>
              <a:rPr lang="en-US" dirty="0"/>
              <a:t>Developed and updated social media for IS.</a:t>
            </a:r>
          </a:p>
          <a:p>
            <a:pPr lvl="0"/>
            <a:r>
              <a:rPr lang="en-US" dirty="0"/>
              <a:t>Prepared and translated informational materials.</a:t>
            </a:r>
            <a:endParaRPr lang="tr-TR" dirty="0"/>
          </a:p>
          <a:p>
            <a:pPr lvl="0"/>
            <a:r>
              <a:rPr lang="en-GB" dirty="0"/>
              <a:t>Organized training and mobility activities.</a:t>
            </a:r>
            <a:endParaRPr lang="tr-TR" dirty="0"/>
          </a:p>
          <a:p>
            <a:pPr lvl="0"/>
            <a:r>
              <a:rPr lang="en-GB" dirty="0"/>
              <a:t>Ensured dissemination, exploitation, sustainability and management.</a:t>
            </a:r>
            <a:endParaRPr lang="uk-UA" sz="2400" dirty="0"/>
          </a:p>
          <a:p>
            <a:endParaRPr lang="uk-UA" sz="2400" dirty="0"/>
          </a:p>
          <a:p>
            <a:endParaRPr lang="uk-UA" sz="2400" dirty="0"/>
          </a:p>
          <a:p>
            <a:endParaRPr lang="uk-UA" sz="2400" dirty="0"/>
          </a:p>
          <a:p>
            <a:pPr marL="0" indent="0">
              <a:buNone/>
            </a:pPr>
            <a:endParaRPr lang="uk-UA" sz="2400" dirty="0"/>
          </a:p>
          <a:p>
            <a:endParaRPr lang="uk-UA" sz="2400" dirty="0"/>
          </a:p>
          <a:p>
            <a:endParaRPr lang="uk-UA" sz="2400" dirty="0"/>
          </a:p>
          <a:p>
            <a:endParaRPr lang="uk-UA" sz="2400" dirty="0"/>
          </a:p>
          <a:p>
            <a:endParaRPr lang="tr-TR" sz="2400" dirty="0"/>
          </a:p>
          <a:p>
            <a:endParaRPr lang="tr-TR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27C894E0-B06A-F8A3-1D80-2017ED1C2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38427" y="2286000"/>
            <a:ext cx="134372" cy="3581400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tr-TR" dirty="0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EF3B5E08-6D8A-8A6F-060F-8E1E224A9EF7}"/>
              </a:ext>
            </a:extLst>
          </p:cNvPr>
          <p:cNvSpPr/>
          <p:nvPr/>
        </p:nvSpPr>
        <p:spPr>
          <a:xfrm>
            <a:off x="928965" y="1429165"/>
            <a:ext cx="3007735" cy="1380857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Project results</a:t>
            </a:r>
            <a:r>
              <a:rPr lang="ru-RU" sz="2000" b="1" dirty="0">
                <a:solidFill>
                  <a:schemeClr val="tx1"/>
                </a:solidFill>
              </a:rPr>
              <a:t>: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D6CD817-6F15-7363-6FFC-C1529DE6F0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2" y="49005"/>
            <a:ext cx="1578536" cy="748960"/>
          </a:xfrm>
          <a:prstGeom prst="rect">
            <a:avLst/>
          </a:prstGeom>
        </p:spPr>
      </p:pic>
      <p:pic>
        <p:nvPicPr>
          <p:cNvPr id="17" name="Picture 2" descr="Project HOME | HousErasmus+">
            <a:extLst>
              <a:ext uri="{FF2B5EF4-FFF2-40B4-BE49-F238E27FC236}">
                <a16:creationId xmlns:a16="http://schemas.microsoft.com/office/drawing/2014/main" id="{E094D9EB-5F9A-F985-C110-A225EA655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6091" y="68463"/>
            <a:ext cx="3360837" cy="73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B91A10D-EE42-67EC-274C-CEF94B3B7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8381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endParaRPr lang="tr-TR" dirty="0"/>
          </a:p>
        </p:txBody>
      </p:sp>
      <p:sp>
        <p:nvSpPr>
          <p:cNvPr id="2" name="Овал 6">
            <a:extLst>
              <a:ext uri="{FF2B5EF4-FFF2-40B4-BE49-F238E27FC236}">
                <a16:creationId xmlns:a16="http://schemas.microsoft.com/office/drawing/2014/main" id="{221D91DA-8E7B-6C3E-7825-5C6A453DA5EE}"/>
              </a:ext>
            </a:extLst>
          </p:cNvPr>
          <p:cNvSpPr/>
          <p:nvPr/>
        </p:nvSpPr>
        <p:spPr>
          <a:xfrm>
            <a:off x="395716" y="3771665"/>
            <a:ext cx="3798767" cy="2269683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Partnership, cooperation, perspective, network, friendship, memories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93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f8da5fc4ec_0_20"/>
          <p:cNvSpPr txBox="1">
            <a:spLocks noGrp="1"/>
          </p:cNvSpPr>
          <p:nvPr>
            <p:ph type="title"/>
          </p:nvPr>
        </p:nvSpPr>
        <p:spPr>
          <a:xfrm>
            <a:off x="460310" y="950098"/>
            <a:ext cx="11271379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 b="1" dirty="0"/>
              <a:t>Thank you for your attention and cooperation!</a:t>
            </a:r>
            <a:endParaRPr dirty="0"/>
          </a:p>
        </p:txBody>
      </p:sp>
      <p:sp>
        <p:nvSpPr>
          <p:cNvPr id="576" name="Google Shape;576;gf8da5fc4ec_0_20"/>
          <p:cNvSpPr txBox="1">
            <a:spLocks noGrp="1"/>
          </p:cNvSpPr>
          <p:nvPr>
            <p:ph type="body" idx="1"/>
          </p:nvPr>
        </p:nvSpPr>
        <p:spPr>
          <a:xfrm>
            <a:off x="677334" y="5823284"/>
            <a:ext cx="85968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32500" lnSpcReduction="20000"/>
          </a:bodyPr>
          <a:lstStyle/>
          <a:p>
            <a:pPr marL="342900" lvl="0" indent="-29006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</a:pPr>
            <a:endParaRPr sz="3200" b="1"/>
          </a:p>
          <a:p>
            <a:pPr marL="342900" lvl="0" indent="-29006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0000"/>
              <a:buNone/>
            </a:pPr>
            <a:endParaRPr sz="3200" b="1"/>
          </a:p>
          <a:p>
            <a:pPr marL="342900" lvl="0" indent="-290068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0000"/>
              <a:buNone/>
            </a:pPr>
            <a:endParaRPr sz="3200" b="1"/>
          </a:p>
        </p:txBody>
      </p:sp>
      <p:pic>
        <p:nvPicPr>
          <p:cNvPr id="577" name="Google Shape;577;gf8da5fc4ec_0_20" descr="C:\Users\Администратор\Documents\KROK\Erasmus+_new projects 2020\Collage CLIIMAN\cofundedErasmus.jpg"/>
          <p:cNvPicPr preferRelativeResize="0"/>
          <p:nvPr/>
        </p:nvPicPr>
        <p:blipFill rotWithShape="1">
          <a:blip r:embed="rId3">
            <a:alphaModFix/>
          </a:blip>
          <a:srcRect r="27588"/>
          <a:stretch/>
        </p:blipFill>
        <p:spPr>
          <a:xfrm>
            <a:off x="0" y="0"/>
            <a:ext cx="2839453" cy="786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gf8da5fc4ec_0_20" descr="C:\Users\Администратор\Documents\KROK\Erasmus+_new projects 2020\Infp for NEO\logo-4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33314" y="130702"/>
            <a:ext cx="1353055" cy="671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48C6B60-2CA4-8FC1-C930-5D9D1D49B3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8" b="12432"/>
          <a:stretch/>
        </p:blipFill>
        <p:spPr>
          <a:xfrm>
            <a:off x="260148" y="1947036"/>
            <a:ext cx="11671703" cy="47802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34" y="1531219"/>
            <a:ext cx="10998490" cy="1028701"/>
          </a:xfrm>
        </p:spPr>
        <p:txBody>
          <a:bodyPr>
            <a:noAutofit/>
          </a:bodyPr>
          <a:lstStyle/>
          <a:p>
            <a:pPr algn="ctr"/>
            <a:r>
              <a:rPr lang="tr-TR" sz="3600" b="1" dirty="0"/>
              <a:t> </a:t>
            </a:r>
            <a:endParaRPr lang="tr-TR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927" y="3753293"/>
            <a:ext cx="10380387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6">
            <a:extLst>
              <a:ext uri="{FF2B5EF4-FFF2-40B4-BE49-F238E27FC236}">
                <a16:creationId xmlns:a16="http://schemas.microsoft.com/office/drawing/2014/main" id="{8A083361-0036-D65D-D99C-24019F872ECD}"/>
              </a:ext>
            </a:extLst>
          </p:cNvPr>
          <p:cNvSpPr/>
          <p:nvPr/>
        </p:nvSpPr>
        <p:spPr>
          <a:xfrm>
            <a:off x="562052" y="2840806"/>
            <a:ext cx="2238037" cy="1824973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</a:rPr>
              <a:t>COVID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044B51F-1D62-88F0-5519-84FFEF3FB46A}"/>
              </a:ext>
            </a:extLst>
          </p:cNvPr>
          <p:cNvSpPr txBox="1">
            <a:spLocks/>
          </p:cNvSpPr>
          <p:nvPr/>
        </p:nvSpPr>
        <p:spPr>
          <a:xfrm>
            <a:off x="-7665" y="1112401"/>
            <a:ext cx="10998490" cy="7753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i="1" dirty="0">
                <a:solidFill>
                  <a:srgbClr val="002060"/>
                </a:solidFill>
              </a:rPr>
              <a:t>Project Story</a:t>
            </a:r>
            <a:r>
              <a:rPr lang="tr-TR" sz="4000" b="1" dirty="0"/>
              <a:t> 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4EAAADEB-9CAD-058B-4934-AD729815C70A}"/>
              </a:ext>
            </a:extLst>
          </p:cNvPr>
          <p:cNvSpPr/>
          <p:nvPr/>
        </p:nvSpPr>
        <p:spPr>
          <a:xfrm>
            <a:off x="5440010" y="2700442"/>
            <a:ext cx="2238037" cy="1911639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Project extension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Овал 9">
            <a:extLst>
              <a:ext uri="{FF2B5EF4-FFF2-40B4-BE49-F238E27FC236}">
                <a16:creationId xmlns:a16="http://schemas.microsoft.com/office/drawing/2014/main" id="{3BA73F34-DC23-6A97-42E1-3648B1DDB58E}"/>
              </a:ext>
            </a:extLst>
          </p:cNvPr>
          <p:cNvSpPr/>
          <p:nvPr/>
        </p:nvSpPr>
        <p:spPr>
          <a:xfrm>
            <a:off x="2964262" y="4104914"/>
            <a:ext cx="2102450" cy="1824973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noProof="1">
                <a:solidFill>
                  <a:schemeClr val="tx1"/>
                </a:solidFill>
              </a:rPr>
              <a:t>WAR</a:t>
            </a:r>
          </a:p>
        </p:txBody>
      </p:sp>
      <p:sp>
        <p:nvSpPr>
          <p:cNvPr id="10" name="Овал 8">
            <a:extLst>
              <a:ext uri="{FF2B5EF4-FFF2-40B4-BE49-F238E27FC236}">
                <a16:creationId xmlns:a16="http://schemas.microsoft.com/office/drawing/2014/main" id="{AAF586B7-8718-BAF8-8169-CEF2C4F362EA}"/>
              </a:ext>
            </a:extLst>
          </p:cNvPr>
          <p:cNvSpPr/>
          <p:nvPr/>
        </p:nvSpPr>
        <p:spPr>
          <a:xfrm>
            <a:off x="7936555" y="4018248"/>
            <a:ext cx="2632585" cy="19116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Loss of Target group</a:t>
            </a:r>
            <a:endParaRPr lang="tr-T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1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/>
          <p:cNvSpPr txBox="1">
            <a:spLocks/>
          </p:cNvSpPr>
          <p:nvPr/>
        </p:nvSpPr>
        <p:spPr>
          <a:xfrm>
            <a:off x="4646820" y="1521337"/>
            <a:ext cx="7250108" cy="48888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dirty="0"/>
              <a:t>Learnt EU experience.</a:t>
            </a:r>
            <a:endParaRPr lang="tr-TR" dirty="0"/>
          </a:p>
          <a:p>
            <a:pPr lvl="0"/>
            <a:r>
              <a:rPr lang="en-GB" dirty="0"/>
              <a:t>Modernized administrative procedures. </a:t>
            </a:r>
            <a:endParaRPr lang="tr-TR" dirty="0"/>
          </a:p>
          <a:p>
            <a:pPr lvl="0"/>
            <a:r>
              <a:rPr lang="en-GB" dirty="0"/>
              <a:t>Developed and implemented Roadmap of international students integration.</a:t>
            </a:r>
          </a:p>
          <a:p>
            <a:pPr lvl="0"/>
            <a:r>
              <a:rPr lang="en-US" dirty="0"/>
              <a:t>Developed and implemented calendar plan of activities.</a:t>
            </a:r>
            <a:endParaRPr lang="tr-TR" dirty="0"/>
          </a:p>
          <a:p>
            <a:pPr lvl="0"/>
            <a:r>
              <a:rPr lang="en-GB" dirty="0"/>
              <a:t>Developed and piloted course for adaptation of international students.</a:t>
            </a:r>
            <a:endParaRPr lang="tr-TR" dirty="0"/>
          </a:p>
          <a:p>
            <a:pPr lvl="0"/>
            <a:r>
              <a:rPr lang="en-GB" dirty="0"/>
              <a:t>Modernized University infrastructure.</a:t>
            </a:r>
            <a:endParaRPr lang="tr-TR" dirty="0"/>
          </a:p>
          <a:p>
            <a:pPr lvl="0"/>
            <a:r>
              <a:rPr lang="en-GB" dirty="0"/>
              <a:t>Adapted training programs for international students.</a:t>
            </a:r>
          </a:p>
          <a:p>
            <a:pPr lvl="0"/>
            <a:r>
              <a:rPr lang="en-US" dirty="0"/>
              <a:t>Developed and updated social media for IS.</a:t>
            </a:r>
          </a:p>
          <a:p>
            <a:pPr lvl="0"/>
            <a:r>
              <a:rPr lang="en-US" dirty="0"/>
              <a:t>Prepared and translated informational materials.</a:t>
            </a:r>
            <a:endParaRPr lang="tr-TR" dirty="0"/>
          </a:p>
          <a:p>
            <a:pPr lvl="0"/>
            <a:r>
              <a:rPr lang="en-GB" dirty="0"/>
              <a:t>Organized training and mobility activities.</a:t>
            </a:r>
            <a:endParaRPr lang="tr-TR" dirty="0"/>
          </a:p>
          <a:p>
            <a:pPr lvl="0"/>
            <a:r>
              <a:rPr lang="en-GB" dirty="0"/>
              <a:t>Ensured dissemination, exploitation, sustainability and management.</a:t>
            </a:r>
            <a:endParaRPr lang="uk-UA" sz="2400" dirty="0"/>
          </a:p>
          <a:p>
            <a:endParaRPr lang="uk-UA" sz="2400" dirty="0"/>
          </a:p>
          <a:p>
            <a:endParaRPr lang="uk-UA" sz="2400" dirty="0"/>
          </a:p>
          <a:p>
            <a:endParaRPr lang="uk-UA" sz="2400" dirty="0"/>
          </a:p>
          <a:p>
            <a:pPr marL="0" indent="0">
              <a:buNone/>
            </a:pPr>
            <a:endParaRPr lang="uk-UA" sz="2400" dirty="0"/>
          </a:p>
          <a:p>
            <a:endParaRPr lang="uk-UA" sz="2400" dirty="0"/>
          </a:p>
          <a:p>
            <a:endParaRPr lang="uk-UA" sz="2400" dirty="0"/>
          </a:p>
          <a:p>
            <a:endParaRPr lang="uk-UA" sz="2400" dirty="0"/>
          </a:p>
          <a:p>
            <a:endParaRPr lang="tr-TR" sz="2400" dirty="0"/>
          </a:p>
          <a:p>
            <a:endParaRPr lang="tr-TR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0838427" y="2286000"/>
            <a:ext cx="134372" cy="3581400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tr-TR" dirty="0"/>
          </a:p>
        </p:txBody>
      </p:sp>
      <p:sp>
        <p:nvSpPr>
          <p:cNvPr id="13" name="Овал 12"/>
          <p:cNvSpPr/>
          <p:nvPr/>
        </p:nvSpPr>
        <p:spPr>
          <a:xfrm>
            <a:off x="587321" y="2860119"/>
            <a:ext cx="3007735" cy="1380857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Project results</a:t>
            </a:r>
            <a:r>
              <a:rPr lang="ru-RU" sz="2000" b="1" dirty="0">
                <a:solidFill>
                  <a:schemeClr val="tx1"/>
                </a:solidFill>
              </a:rPr>
              <a:t>: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2" y="49005"/>
            <a:ext cx="1578536" cy="748960"/>
          </a:xfrm>
          <a:prstGeom prst="rect">
            <a:avLst/>
          </a:prstGeom>
        </p:spPr>
      </p:pic>
      <p:pic>
        <p:nvPicPr>
          <p:cNvPr id="17" name="Picture 2" descr="Project HOME | HousErasmus+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6091" y="68463"/>
            <a:ext cx="3360837" cy="73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8381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249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3" descr="C:\Users\Администратор\Documents\KROK\Erasmus+_new projects 2020\Collage CLIIMAN\cofundedErasmus.jpg"/>
          <p:cNvPicPr preferRelativeResize="0"/>
          <p:nvPr/>
        </p:nvPicPr>
        <p:blipFill rotWithShape="1">
          <a:blip r:embed="rId3">
            <a:alphaModFix/>
          </a:blip>
          <a:srcRect r="27590"/>
          <a:stretch/>
        </p:blipFill>
        <p:spPr>
          <a:xfrm>
            <a:off x="0" y="0"/>
            <a:ext cx="2935705" cy="834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3" descr="C:\Users\Администратор\Documents\KROK\Erasmus+_new projects 2020\Infp for NEO\logo-4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71598" y="85494"/>
            <a:ext cx="1353055" cy="671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181;p5" descr="На зображенні може бути: 1 особа та текст «Co-funded by the Erasmus+ Programme of the European Union cေcေ INTER ADIS INTERNATION OFFICE MRC Francesco Lipari OUNTER -Italian student from the University Palermo -Erasmus program participant -International office trainee Personalsupport ADIS MR»">
            <a:extLst>
              <a:ext uri="{FF2B5EF4-FFF2-40B4-BE49-F238E27FC236}">
                <a16:creationId xmlns:a16="http://schemas.microsoft.com/office/drawing/2014/main" id="{4C451C4A-186C-E7B4-1290-5E6219E4E09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23035"/>
          <a:stretch/>
        </p:blipFill>
        <p:spPr>
          <a:xfrm>
            <a:off x="4245428" y="2008514"/>
            <a:ext cx="7501277" cy="4157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90;p6" descr="На зображенні може бути: 18 людей та текст">
            <a:extLst>
              <a:ext uri="{FF2B5EF4-FFF2-40B4-BE49-F238E27FC236}">
                <a16:creationId xmlns:a16="http://schemas.microsoft.com/office/drawing/2014/main" id="{44626989-D1AF-E7E8-35D3-1F9F01518DB7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18528" b="1"/>
          <a:stretch/>
        </p:blipFill>
        <p:spPr>
          <a:xfrm>
            <a:off x="372121" y="2008514"/>
            <a:ext cx="6429895" cy="415703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44C3983-8D44-8BD5-52AE-DEC5407A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endParaRPr lang="uk-UA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62DA514-A2E2-B5F4-D394-23A079AE8284}"/>
              </a:ext>
            </a:extLst>
          </p:cNvPr>
          <p:cNvSpPr txBox="1">
            <a:spLocks/>
          </p:cNvSpPr>
          <p:nvPr/>
        </p:nvSpPr>
        <p:spPr>
          <a:xfrm>
            <a:off x="119593" y="894340"/>
            <a:ext cx="10998490" cy="7753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i="1" dirty="0">
                <a:solidFill>
                  <a:srgbClr val="002060"/>
                </a:solidFill>
              </a:rPr>
              <a:t>Online Parts of Study Visits</a:t>
            </a:r>
            <a:r>
              <a:rPr lang="tr-TR" sz="3600" b="1" dirty="0"/>
              <a:t> </a:t>
            </a:r>
            <a:endParaRPr lang="tr-TR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A9753-CF20-CE9F-92C7-EA0FD1509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E60213-1075-024E-E3DB-28CE92F34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93" y="894340"/>
            <a:ext cx="10998490" cy="775393"/>
          </a:xfrm>
        </p:spPr>
        <p:txBody>
          <a:bodyPr>
            <a:noAutofit/>
          </a:bodyPr>
          <a:lstStyle/>
          <a:p>
            <a:pPr algn="ctr"/>
            <a:r>
              <a:rPr lang="en-US" sz="3600" b="1" i="1" dirty="0">
                <a:solidFill>
                  <a:srgbClr val="002060"/>
                </a:solidFill>
              </a:rPr>
              <a:t>Study Visits and Trainings</a:t>
            </a:r>
            <a:r>
              <a:rPr lang="tr-TR" sz="3600" b="1" dirty="0"/>
              <a:t> </a:t>
            </a:r>
            <a:endParaRPr lang="tr-TR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984F91-B5A3-0E40-99CC-4708A360F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7" y="3753293"/>
            <a:ext cx="10380387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C19D28A-DAA3-5B9D-6E05-1B2C416E7B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>
            <a:extLst>
              <a:ext uri="{FF2B5EF4-FFF2-40B4-BE49-F238E27FC236}">
                <a16:creationId xmlns:a16="http://schemas.microsoft.com/office/drawing/2014/main" id="{470105DD-6F28-0DD5-CEFF-D77E5D4AE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9">
            <a:extLst>
              <a:ext uri="{FF2B5EF4-FFF2-40B4-BE49-F238E27FC236}">
                <a16:creationId xmlns:a16="http://schemas.microsoft.com/office/drawing/2014/main" id="{E7A921F9-2C4D-C2FB-2F21-FECEC2D725BF}"/>
              </a:ext>
            </a:extLst>
          </p:cNvPr>
          <p:cNvSpPr/>
          <p:nvPr/>
        </p:nvSpPr>
        <p:spPr>
          <a:xfrm>
            <a:off x="226919" y="2150851"/>
            <a:ext cx="1856691" cy="1540315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noProof="1">
                <a:solidFill>
                  <a:schemeClr val="tx1"/>
                </a:solidFill>
              </a:rPr>
              <a:t>Mykolas Romeris Unviersity</a:t>
            </a:r>
          </a:p>
        </p:txBody>
      </p:sp>
      <p:sp>
        <p:nvSpPr>
          <p:cNvPr id="11" name="Овал 6">
            <a:extLst>
              <a:ext uri="{FF2B5EF4-FFF2-40B4-BE49-F238E27FC236}">
                <a16:creationId xmlns:a16="http://schemas.microsoft.com/office/drawing/2014/main" id="{793559BA-E032-6864-484E-2064B991090D}"/>
              </a:ext>
            </a:extLst>
          </p:cNvPr>
          <p:cNvSpPr/>
          <p:nvPr/>
        </p:nvSpPr>
        <p:spPr>
          <a:xfrm>
            <a:off x="3524729" y="4805739"/>
            <a:ext cx="2018391" cy="164422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Netherlands Business Academy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8">
            <a:extLst>
              <a:ext uri="{FF2B5EF4-FFF2-40B4-BE49-F238E27FC236}">
                <a16:creationId xmlns:a16="http://schemas.microsoft.com/office/drawing/2014/main" id="{5E6778DD-1933-1E78-83EB-CAE225ABF88A}"/>
              </a:ext>
            </a:extLst>
          </p:cNvPr>
          <p:cNvSpPr/>
          <p:nvPr/>
        </p:nvSpPr>
        <p:spPr>
          <a:xfrm>
            <a:off x="9471442" y="4729619"/>
            <a:ext cx="2024485" cy="1631852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University of Foggia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4" name="Овал 6">
            <a:extLst>
              <a:ext uri="{FF2B5EF4-FFF2-40B4-BE49-F238E27FC236}">
                <a16:creationId xmlns:a16="http://schemas.microsoft.com/office/drawing/2014/main" id="{6CFD8EE0-4B1C-0D07-CD65-A5D040546954}"/>
              </a:ext>
            </a:extLst>
          </p:cNvPr>
          <p:cNvSpPr/>
          <p:nvPr/>
        </p:nvSpPr>
        <p:spPr>
          <a:xfrm>
            <a:off x="6275275" y="2119185"/>
            <a:ext cx="1944673" cy="1509857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OTH </a:t>
            </a:r>
            <a:r>
              <a:rPr lang="en-GB" b="1" dirty="0" err="1">
                <a:solidFill>
                  <a:schemeClr val="tx1"/>
                </a:solidFill>
              </a:rPr>
              <a:t>Amberg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Weiden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На зображенні може бути: одна або кілька осіб, люди стоять та текст «Co-funded by the Erasmus+ Programme of the European Union INTER ADIS ipd»">
            <a:extLst>
              <a:ext uri="{FF2B5EF4-FFF2-40B4-BE49-F238E27FC236}">
                <a16:creationId xmlns:a16="http://schemas.microsoft.com/office/drawing/2014/main" id="{7EAA3E49-5674-0212-CFAA-274905EC2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538" y="1933170"/>
            <a:ext cx="3464815" cy="259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Немає опису світлини.">
            <a:extLst>
              <a:ext uri="{FF2B5EF4-FFF2-40B4-BE49-F238E27FC236}">
                <a16:creationId xmlns:a16="http://schemas.microsoft.com/office/drawing/2014/main" id="{6C7BCE88-49BD-5CED-9285-76D064C6B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30" y="4239081"/>
            <a:ext cx="3297810" cy="247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Немає опису світлини.">
            <a:extLst>
              <a:ext uri="{FF2B5EF4-FFF2-40B4-BE49-F238E27FC236}">
                <a16:creationId xmlns:a16="http://schemas.microsoft.com/office/drawing/2014/main" id="{DE5442A1-65B7-59AC-B6D4-2A7A94FCEB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7" t="1179" r="10217" b="11020"/>
          <a:stretch/>
        </p:blipFill>
        <p:spPr bwMode="auto">
          <a:xfrm>
            <a:off x="8484461" y="1738311"/>
            <a:ext cx="3480620" cy="273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1">
            <a:extLst>
              <a:ext uri="{FF2B5EF4-FFF2-40B4-BE49-F238E27FC236}">
                <a16:creationId xmlns:a16="http://schemas.microsoft.com/office/drawing/2014/main" id="{C9FA0254-B819-584B-95DE-9CD3A8AF58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7750" y="4134800"/>
            <a:ext cx="3350579" cy="252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3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f8da5fc4ec_0_30"/>
          <p:cNvSpPr txBox="1">
            <a:spLocks noGrp="1"/>
          </p:cNvSpPr>
          <p:nvPr>
            <p:ph type="title"/>
          </p:nvPr>
        </p:nvSpPr>
        <p:spPr>
          <a:xfrm>
            <a:off x="397042" y="845008"/>
            <a:ext cx="11799000" cy="6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 sz="3600" b="1" i="1" dirty="0">
                <a:solidFill>
                  <a:schemeClr val="accent1">
                    <a:lumMod val="50000"/>
                  </a:schemeClr>
                </a:solidFill>
              </a:rPr>
              <a:t>Video dedicated to Erasmus Days 2021, create by </a:t>
            </a:r>
            <a:br>
              <a:rPr lang="en-US" sz="3600" b="1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3600" b="1" i="1" dirty="0">
                <a:solidFill>
                  <a:schemeClr val="accent1">
                    <a:lumMod val="50000"/>
                  </a:schemeClr>
                </a:solidFill>
              </a:rPr>
              <a:t>Sumy National Agrarian University</a:t>
            </a:r>
            <a:endParaRPr sz="3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26" name="Google Shape;426;gf8da5fc4ec_0_30" descr="C:\Users\Администратор\Documents\KROK\Erasmus+_new projects 2020\Collage CLIIMAN\cofundedErasmus.jpg"/>
          <p:cNvPicPr preferRelativeResize="0"/>
          <p:nvPr/>
        </p:nvPicPr>
        <p:blipFill rotWithShape="1">
          <a:blip r:embed="rId4">
            <a:alphaModFix/>
          </a:blip>
          <a:srcRect r="27588"/>
          <a:stretch/>
        </p:blipFill>
        <p:spPr>
          <a:xfrm>
            <a:off x="0" y="21018"/>
            <a:ext cx="2935705" cy="834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gf8da5fc4ec_0_30" descr="C:\Users\Администратор\Documents\KROK\Erasmus+_new projects 2020\Infp for NEO\logo-4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33314" y="130702"/>
            <a:ext cx="1353055" cy="671956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gf8da5fc4ec_0_30"/>
          <p:cNvSpPr txBox="1"/>
          <p:nvPr/>
        </p:nvSpPr>
        <p:spPr>
          <a:xfrm>
            <a:off x="302948" y="2313398"/>
            <a:ext cx="4181064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hlink"/>
                </a:solidFill>
                <a:highlight>
                  <a:srgbClr val="FFFFFF"/>
                </a:highlight>
                <a:uFill>
                  <a:noFill/>
                </a:uFill>
                <a:hlinkClick r:id="rId6"/>
              </a:rPr>
              <a:t>https://youtu.be/bopI1fNAm10</a:t>
            </a:r>
            <a:endParaRPr sz="2000" dirty="0"/>
          </a:p>
        </p:txBody>
      </p:sp>
      <p:pic>
        <p:nvPicPr>
          <p:cNvPr id="429" name="Google Shape;429;gf8da5fc4ec_0_30"/>
          <p:cNvPicPr preferRelativeResize="0"/>
          <p:nvPr/>
        </p:nvPicPr>
        <p:blipFill rotWithShape="1">
          <a:blip r:embed="rId7">
            <a:alphaModFix/>
          </a:blip>
          <a:srcRect l="3898" t="12405" r="28185" b="16587"/>
          <a:stretch/>
        </p:blipFill>
        <p:spPr>
          <a:xfrm>
            <a:off x="240580" y="2805810"/>
            <a:ext cx="3288399" cy="1992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Мультимедиа в Интернете 1" title="Erasmus is">
            <a:hlinkClick r:id="" action="ppaction://media"/>
            <a:extLst>
              <a:ext uri="{FF2B5EF4-FFF2-40B4-BE49-F238E27FC236}">
                <a16:creationId xmlns:a16="http://schemas.microsoft.com/office/drawing/2014/main" id="{7980FE6E-9684-8562-0E53-898A0018C99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3915576" y="2114409"/>
            <a:ext cx="8170793" cy="4612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F84AE-10DE-AA1C-53F9-E76F1404B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D0AD19-F357-F0B9-BAC9-B88899CCD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93" y="894340"/>
            <a:ext cx="10998490" cy="775393"/>
          </a:xfrm>
        </p:spPr>
        <p:txBody>
          <a:bodyPr>
            <a:noAutofit/>
          </a:bodyPr>
          <a:lstStyle/>
          <a:p>
            <a:pPr algn="ctr"/>
            <a:r>
              <a:rPr lang="en-US" sz="3600" b="1" i="1" dirty="0">
                <a:solidFill>
                  <a:srgbClr val="002060"/>
                </a:solidFill>
              </a:rPr>
              <a:t>Mobilities for Students</a:t>
            </a:r>
            <a:r>
              <a:rPr lang="tr-TR" sz="3600" b="1" dirty="0"/>
              <a:t> </a:t>
            </a:r>
            <a:endParaRPr lang="tr-TR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474A9D-46B3-AD1A-8CD8-6C4C002D9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7" y="3753293"/>
            <a:ext cx="10380387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170E284-FB72-9F06-3422-446BDEEC02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>
            <a:extLst>
              <a:ext uri="{FF2B5EF4-FFF2-40B4-BE49-F238E27FC236}">
                <a16:creationId xmlns:a16="http://schemas.microsoft.com/office/drawing/2014/main" id="{7A63DF0B-E2B7-0499-1BBF-B5243D858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9">
            <a:extLst>
              <a:ext uri="{FF2B5EF4-FFF2-40B4-BE49-F238E27FC236}">
                <a16:creationId xmlns:a16="http://schemas.microsoft.com/office/drawing/2014/main" id="{80A5D038-70D5-C3F6-61F8-AD8432A160CC}"/>
              </a:ext>
            </a:extLst>
          </p:cNvPr>
          <p:cNvSpPr/>
          <p:nvPr/>
        </p:nvSpPr>
        <p:spPr>
          <a:xfrm>
            <a:off x="352927" y="2150852"/>
            <a:ext cx="1856691" cy="1540315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noProof="1">
                <a:solidFill>
                  <a:schemeClr val="tx1"/>
                </a:solidFill>
              </a:rPr>
              <a:t>Mykolas Romeris Unviersity</a:t>
            </a:r>
          </a:p>
        </p:txBody>
      </p:sp>
      <p:sp>
        <p:nvSpPr>
          <p:cNvPr id="14" name="Овал 6">
            <a:extLst>
              <a:ext uri="{FF2B5EF4-FFF2-40B4-BE49-F238E27FC236}">
                <a16:creationId xmlns:a16="http://schemas.microsoft.com/office/drawing/2014/main" id="{83641421-5B2D-ABE9-7990-91A7CFDF863F}"/>
              </a:ext>
            </a:extLst>
          </p:cNvPr>
          <p:cNvSpPr/>
          <p:nvPr/>
        </p:nvSpPr>
        <p:spPr>
          <a:xfrm>
            <a:off x="6156056" y="2098720"/>
            <a:ext cx="1944673" cy="1509857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OTH </a:t>
            </a:r>
            <a:r>
              <a:rPr lang="en-GB" b="1" dirty="0" err="1">
                <a:solidFill>
                  <a:schemeClr val="tx1"/>
                </a:solidFill>
              </a:rPr>
              <a:t>Amberg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Weiden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27" descr="Возможно, это изображение 12 человек и текст">
            <a:extLst>
              <a:ext uri="{FF2B5EF4-FFF2-40B4-BE49-F238E27FC236}">
                <a16:creationId xmlns:a16="http://schemas.microsoft.com/office/drawing/2014/main" id="{72476D18-92CF-479C-07A8-E0174BF387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2"/>
          <a:stretch/>
        </p:blipFill>
        <p:spPr bwMode="auto">
          <a:xfrm>
            <a:off x="8249280" y="1669733"/>
            <a:ext cx="3645976" cy="261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Возможно, это изображение 7 человек, дирндль и текст «University KROK %INTER ADIS ADIS Co-funded the Erasmus+ Programme of the European Union Temps TcTeTHиT M»">
            <a:extLst>
              <a:ext uri="{FF2B5EF4-FFF2-40B4-BE49-F238E27FC236}">
                <a16:creationId xmlns:a16="http://schemas.microsoft.com/office/drawing/2014/main" id="{93B508E5-1A42-52FF-F6BF-772B3BE814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21"/>
          <a:stretch/>
        </p:blipFill>
        <p:spPr bwMode="auto">
          <a:xfrm>
            <a:off x="6049198" y="3893224"/>
            <a:ext cx="4037370" cy="277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ėra nuotraukos aprašo.">
            <a:extLst>
              <a:ext uri="{FF2B5EF4-FFF2-40B4-BE49-F238E27FC236}">
                <a16:creationId xmlns:a16="http://schemas.microsoft.com/office/drawing/2014/main" id="{90BB9A2E-2E70-9BC9-5F94-A335E4C46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27" y="4287049"/>
            <a:ext cx="4976157" cy="232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Nėra nuotraukos aprašo.">
            <a:extLst>
              <a:ext uri="{FF2B5EF4-FFF2-40B4-BE49-F238E27FC236}">
                <a16:creationId xmlns:a16="http://schemas.microsoft.com/office/drawing/2014/main" id="{56D73834-B173-2B54-6AFB-A5B828EB38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0" t="7742" r="17096" b="10394"/>
          <a:stretch/>
        </p:blipFill>
        <p:spPr bwMode="auto">
          <a:xfrm>
            <a:off x="2378972" y="1693886"/>
            <a:ext cx="3537754" cy="293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81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93636-4816-4D03-9929-7D0B177D0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A93DDE-A5F6-9FA8-6DC5-459AF07DA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93" y="894340"/>
            <a:ext cx="10998490" cy="775393"/>
          </a:xfrm>
        </p:spPr>
        <p:txBody>
          <a:bodyPr>
            <a:noAutofit/>
          </a:bodyPr>
          <a:lstStyle/>
          <a:p>
            <a:pPr algn="ctr"/>
            <a:br>
              <a:rPr lang="en-US" sz="2800" dirty="0"/>
            </a:br>
            <a:endParaRPr lang="tr-TR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D5AC91-6DE3-9281-5CFA-576D13E31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7" y="3753293"/>
            <a:ext cx="10380387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AFFC6E4-670E-31DE-953C-CC0DBE77D3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>
            <a:extLst>
              <a:ext uri="{FF2B5EF4-FFF2-40B4-BE49-F238E27FC236}">
                <a16:creationId xmlns:a16="http://schemas.microsoft.com/office/drawing/2014/main" id="{87F86E49-B880-7E38-01D6-272388BA5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BB9201-7EA5-6A41-9F84-A86275795D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861" y="2287416"/>
            <a:ext cx="10050278" cy="3915321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0B0F765-BE08-8E61-A00E-17B3F75697E8}"/>
              </a:ext>
            </a:extLst>
          </p:cNvPr>
          <p:cNvSpPr txBox="1">
            <a:spLocks/>
          </p:cNvSpPr>
          <p:nvPr/>
        </p:nvSpPr>
        <p:spPr>
          <a:xfrm>
            <a:off x="271993" y="1046740"/>
            <a:ext cx="10998490" cy="7753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i="1" dirty="0">
                <a:solidFill>
                  <a:srgbClr val="002060"/>
                </a:solidFill>
              </a:rPr>
              <a:t>Kick-off at </a:t>
            </a:r>
            <a:br>
              <a:rPr lang="en-US" sz="3600" b="1" i="1" dirty="0">
                <a:solidFill>
                  <a:srgbClr val="002060"/>
                </a:solidFill>
              </a:rPr>
            </a:br>
            <a:r>
              <a:rPr lang="en-US" sz="3600" b="1" i="1" dirty="0">
                <a:solidFill>
                  <a:srgbClr val="002060"/>
                </a:solidFill>
              </a:rPr>
              <a:t>Sumy National Agrarian University</a:t>
            </a:r>
            <a:endParaRPr lang="tr-TR" sz="36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18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F1C55-61A9-2F48-E46D-A6927EDE6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28DB0-D892-0E26-458A-43ED46D5B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93" y="894340"/>
            <a:ext cx="10998490" cy="775393"/>
          </a:xfrm>
        </p:spPr>
        <p:txBody>
          <a:bodyPr>
            <a:noAutofit/>
          </a:bodyPr>
          <a:lstStyle/>
          <a:p>
            <a:pPr algn="ctr"/>
            <a:r>
              <a:rPr lang="en-US" sz="3600" b="1" i="1" dirty="0">
                <a:solidFill>
                  <a:srgbClr val="002060"/>
                </a:solidFill>
              </a:rPr>
              <a:t>Management Meeting at </a:t>
            </a:r>
            <a:br>
              <a:rPr lang="en-US" sz="3600" b="1" i="1" dirty="0">
                <a:solidFill>
                  <a:srgbClr val="002060"/>
                </a:solidFill>
              </a:rPr>
            </a:br>
            <a:r>
              <a:rPr lang="en-US" sz="3600" b="1" i="1" dirty="0" err="1">
                <a:solidFill>
                  <a:srgbClr val="002060"/>
                </a:solidFill>
              </a:rPr>
              <a:t>Yuriy</a:t>
            </a:r>
            <a:r>
              <a:rPr lang="en-US" sz="3600" b="1" i="1" dirty="0">
                <a:solidFill>
                  <a:srgbClr val="002060"/>
                </a:solidFill>
              </a:rPr>
              <a:t> </a:t>
            </a:r>
            <a:r>
              <a:rPr lang="en-US" sz="3600" b="1" i="1" dirty="0" err="1">
                <a:solidFill>
                  <a:srgbClr val="002060"/>
                </a:solidFill>
              </a:rPr>
              <a:t>Fedkovych</a:t>
            </a:r>
            <a:r>
              <a:rPr lang="en-US" sz="3600" b="1" i="1" dirty="0">
                <a:solidFill>
                  <a:srgbClr val="002060"/>
                </a:solidFill>
              </a:rPr>
              <a:t> Chernivtsi National University</a:t>
            </a:r>
            <a:endParaRPr lang="tr-TR" sz="36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77D0CC-7532-FBF6-1ADD-A03A57FE7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927" y="3753293"/>
            <a:ext cx="10380387" cy="2778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B9A0C21-B9F9-AFC0-D6B6-EFEC5E09BD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3" y="77287"/>
            <a:ext cx="2181647" cy="1035114"/>
          </a:xfrm>
          <a:prstGeom prst="rect">
            <a:avLst/>
          </a:prstGeom>
        </p:spPr>
      </p:pic>
      <p:pic>
        <p:nvPicPr>
          <p:cNvPr id="16" name="Picture 2" descr="Project HOME | HousErasmus+">
            <a:extLst>
              <a:ext uri="{FF2B5EF4-FFF2-40B4-BE49-F238E27FC236}">
                <a16:creationId xmlns:a16="http://schemas.microsoft.com/office/drawing/2014/main" id="{1D7CBA7D-B04F-3070-4199-F2115B58C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29" y="77287"/>
            <a:ext cx="3971678" cy="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Немає опису світлини.">
            <a:extLst>
              <a:ext uri="{FF2B5EF4-FFF2-40B4-BE49-F238E27FC236}">
                <a16:creationId xmlns:a16="http://schemas.microsoft.com/office/drawing/2014/main" id="{4659C53E-564C-43B2-F3A7-4B985A678D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9"/>
          <a:stretch/>
        </p:blipFill>
        <p:spPr bwMode="auto">
          <a:xfrm>
            <a:off x="1613539" y="1840004"/>
            <a:ext cx="8279971" cy="4865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57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8990</TotalTime>
  <Words>377</Words>
  <Application>Microsoft Office PowerPoint</Application>
  <PresentationFormat>Widescreen</PresentationFormat>
  <Paragraphs>111</Paragraphs>
  <Slides>17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Trebuchet MS</vt:lpstr>
      <vt:lpstr>Тема Office</vt:lpstr>
      <vt:lpstr>PowerPoint Presentation</vt:lpstr>
      <vt:lpstr> </vt:lpstr>
      <vt:lpstr>  </vt:lpstr>
      <vt:lpstr> </vt:lpstr>
      <vt:lpstr>Study Visits and Trainings </vt:lpstr>
      <vt:lpstr>Video dedicated to Erasmus Days 2021, create by  Sumy National Agrarian University</vt:lpstr>
      <vt:lpstr>Mobilities for Students </vt:lpstr>
      <vt:lpstr> </vt:lpstr>
      <vt:lpstr>Management Meeting at  Yuriy Fedkovych Chernivtsi National University</vt:lpstr>
      <vt:lpstr> </vt:lpstr>
      <vt:lpstr>International Highlight Event at  Ivan Franko National University </vt:lpstr>
      <vt:lpstr>International Highlight Event at  National University of Water and Environmental Engineering </vt:lpstr>
      <vt:lpstr> </vt:lpstr>
      <vt:lpstr>Sustainability Training at University of Foggia </vt:lpstr>
      <vt:lpstr>Dissemination </vt:lpstr>
      <vt:lpstr>  </vt:lpstr>
      <vt:lpstr>Thank you for your attention and cooperation!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Богаченко Галина Казимирівна</dc:creator>
  <cp:lastModifiedBy>Богаченко Галина Казимирівна</cp:lastModifiedBy>
  <cp:revision>37</cp:revision>
  <dcterms:created xsi:type="dcterms:W3CDTF">2023-03-17T10:46:08Z</dcterms:created>
  <dcterms:modified xsi:type="dcterms:W3CDTF">2024-10-28T08:40:46Z</dcterms:modified>
</cp:coreProperties>
</file>