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42" r:id="rId3"/>
    <p:sldId id="321" r:id="rId4"/>
    <p:sldId id="322" r:id="rId5"/>
    <p:sldId id="323" r:id="rId6"/>
    <p:sldId id="320" r:id="rId7"/>
    <p:sldId id="343" r:id="rId8"/>
    <p:sldId id="267" r:id="rId9"/>
    <p:sldId id="268" r:id="rId10"/>
    <p:sldId id="260" r:id="rId11"/>
    <p:sldId id="315" r:id="rId12"/>
    <p:sldId id="288" r:id="rId13"/>
    <p:sldId id="324" r:id="rId14"/>
    <p:sldId id="326" r:id="rId15"/>
    <p:sldId id="344" r:id="rId16"/>
    <p:sldId id="276" r:id="rId17"/>
    <p:sldId id="277" r:id="rId18"/>
    <p:sldId id="279" r:id="rId19"/>
    <p:sldId id="281" r:id="rId20"/>
    <p:sldId id="289" r:id="rId21"/>
    <p:sldId id="345" r:id="rId22"/>
    <p:sldId id="327" r:id="rId23"/>
    <p:sldId id="328" r:id="rId24"/>
    <p:sldId id="329" r:id="rId25"/>
    <p:sldId id="330" r:id="rId26"/>
    <p:sldId id="331" r:id="rId27"/>
    <p:sldId id="335" r:id="rId28"/>
    <p:sldId id="334" r:id="rId29"/>
    <p:sldId id="332" r:id="rId30"/>
    <p:sldId id="333" r:id="rId31"/>
    <p:sldId id="336" r:id="rId32"/>
    <p:sldId id="337" r:id="rId33"/>
    <p:sldId id="338" r:id="rId34"/>
    <p:sldId id="339" r:id="rId35"/>
    <p:sldId id="340" r:id="rId36"/>
    <p:sldId id="341" r:id="rId37"/>
    <p:sldId id="273" r:id="rId38"/>
    <p:sldId id="302" r:id="rId39"/>
  </p:sldIdLst>
  <p:sldSz cx="12192000" cy="6858000"/>
  <p:notesSz cx="6858000" cy="9144000"/>
  <p:defaultTextStyle>
    <a:defPPr>
      <a:defRPr lang="ru-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0" d="100"/>
          <a:sy n="60" d="100"/>
        </p:scale>
        <p:origin x="72" y="4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8D1E6C-0501-49C2-91EC-AD57E417DA01}" type="datetimeFigureOut">
              <a:rPr lang="ru-UA" smtClean="0"/>
              <a:t>15.06.2024</a:t>
            </a:fld>
            <a:endParaRPr lang="ru-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E320A9-2D72-4527-AED3-75E52CE121FE}" type="slidenum">
              <a:rPr lang="ru-UA" smtClean="0"/>
              <a:t>‹#›</a:t>
            </a:fld>
            <a:endParaRPr lang="ru-UA"/>
          </a:p>
        </p:txBody>
      </p:sp>
    </p:spTree>
    <p:extLst>
      <p:ext uri="{BB962C8B-B14F-4D97-AF65-F5344CB8AC3E}">
        <p14:creationId xmlns:p14="http://schemas.microsoft.com/office/powerpoint/2010/main" val="1405019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2" name="Google Shape;22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8" name="Google Shape;35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06411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f8da5fc4ec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3" name="Google Shape;573;gf8da5fc4ec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eff467781a_1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2" name="Google Shape;232;geff467781a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4" name="Google Shape;2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6042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f8da5fc4ec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gf8da5fc4e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4088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24166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9" name="Google Shape;31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EB9458-7C61-237B-A78A-0E1DB363DEA7}"/>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ru-UA"/>
          </a:p>
        </p:txBody>
      </p:sp>
      <p:sp>
        <p:nvSpPr>
          <p:cNvPr id="3" name="Подзаголовок 2">
            <a:extLst>
              <a:ext uri="{FF2B5EF4-FFF2-40B4-BE49-F238E27FC236}">
                <a16:creationId xmlns:a16="http://schemas.microsoft.com/office/drawing/2014/main" id="{5DE15FA7-5726-C535-6ABF-FD06370A43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UA"/>
          </a:p>
        </p:txBody>
      </p:sp>
      <p:sp>
        <p:nvSpPr>
          <p:cNvPr id="4" name="Дата 3">
            <a:extLst>
              <a:ext uri="{FF2B5EF4-FFF2-40B4-BE49-F238E27FC236}">
                <a16:creationId xmlns:a16="http://schemas.microsoft.com/office/drawing/2014/main" id="{63C52CB8-86B8-2B93-B51D-44CCE3C2C591}"/>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B9D0B143-0C64-2D55-CE8A-29E030C322FA}"/>
              </a:ext>
            </a:extLst>
          </p:cNvPr>
          <p:cNvSpPr>
            <a:spLocks noGrp="1"/>
          </p:cNvSpPr>
          <p:nvPr>
            <p:ph type="ftr" sz="quarter" idx="11"/>
          </p:nvPr>
        </p:nvSpPr>
        <p:spPr/>
        <p:txBody>
          <a:bodyPr/>
          <a:lstStyle/>
          <a:p>
            <a:endParaRPr lang="ru-UA"/>
          </a:p>
        </p:txBody>
      </p:sp>
      <p:sp>
        <p:nvSpPr>
          <p:cNvPr id="6" name="Номер слайда 5">
            <a:extLst>
              <a:ext uri="{FF2B5EF4-FFF2-40B4-BE49-F238E27FC236}">
                <a16:creationId xmlns:a16="http://schemas.microsoft.com/office/drawing/2014/main" id="{D8C35B87-3A02-819C-7985-C79BE7F53110}"/>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788477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3F55A16-F81F-657D-0D76-03523EB964D8}"/>
              </a:ext>
            </a:extLst>
          </p:cNvPr>
          <p:cNvSpPr>
            <a:spLocks noGrp="1"/>
          </p:cNvSpPr>
          <p:nvPr>
            <p:ph type="title"/>
          </p:nvPr>
        </p:nvSpPr>
        <p:spPr/>
        <p:txBody>
          <a:bodyPr/>
          <a:lstStyle/>
          <a:p>
            <a:r>
              <a:rPr lang="ru-RU"/>
              <a:t>Образец заголовка</a:t>
            </a:r>
            <a:endParaRPr lang="ru-UA"/>
          </a:p>
        </p:txBody>
      </p:sp>
      <p:sp>
        <p:nvSpPr>
          <p:cNvPr id="3" name="Вертикальный текст 2">
            <a:extLst>
              <a:ext uri="{FF2B5EF4-FFF2-40B4-BE49-F238E27FC236}">
                <a16:creationId xmlns:a16="http://schemas.microsoft.com/office/drawing/2014/main" id="{3422E686-CE28-F959-8B51-58ACCD1816E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Дата 3">
            <a:extLst>
              <a:ext uri="{FF2B5EF4-FFF2-40B4-BE49-F238E27FC236}">
                <a16:creationId xmlns:a16="http://schemas.microsoft.com/office/drawing/2014/main" id="{332FC9F7-F283-838C-295A-60083471B3AC}"/>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A7492400-76F5-685E-0F6F-E8C9CC01E243}"/>
              </a:ext>
            </a:extLst>
          </p:cNvPr>
          <p:cNvSpPr>
            <a:spLocks noGrp="1"/>
          </p:cNvSpPr>
          <p:nvPr>
            <p:ph type="ftr" sz="quarter" idx="11"/>
          </p:nvPr>
        </p:nvSpPr>
        <p:spPr/>
        <p:txBody>
          <a:bodyPr/>
          <a:lstStyle/>
          <a:p>
            <a:endParaRPr lang="ru-UA"/>
          </a:p>
        </p:txBody>
      </p:sp>
      <p:sp>
        <p:nvSpPr>
          <p:cNvPr id="6" name="Номер слайда 5">
            <a:extLst>
              <a:ext uri="{FF2B5EF4-FFF2-40B4-BE49-F238E27FC236}">
                <a16:creationId xmlns:a16="http://schemas.microsoft.com/office/drawing/2014/main" id="{30842D14-7B8D-36F4-8DBF-22936D85C278}"/>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327089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05E2167-1486-3964-FF84-839B79E72E45}"/>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ru-UA"/>
          </a:p>
        </p:txBody>
      </p:sp>
      <p:sp>
        <p:nvSpPr>
          <p:cNvPr id="3" name="Вертикальный текст 2">
            <a:extLst>
              <a:ext uri="{FF2B5EF4-FFF2-40B4-BE49-F238E27FC236}">
                <a16:creationId xmlns:a16="http://schemas.microsoft.com/office/drawing/2014/main" id="{108391A5-5F63-4CBF-93F3-E91CD54694E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Дата 3">
            <a:extLst>
              <a:ext uri="{FF2B5EF4-FFF2-40B4-BE49-F238E27FC236}">
                <a16:creationId xmlns:a16="http://schemas.microsoft.com/office/drawing/2014/main" id="{BCA8B4DD-39A7-1CF0-EFD1-359FA5071975}"/>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42BAB58E-F4C3-211A-BC95-2123B5FEA062}"/>
              </a:ext>
            </a:extLst>
          </p:cNvPr>
          <p:cNvSpPr>
            <a:spLocks noGrp="1"/>
          </p:cNvSpPr>
          <p:nvPr>
            <p:ph type="ftr" sz="quarter" idx="11"/>
          </p:nvPr>
        </p:nvSpPr>
        <p:spPr/>
        <p:txBody>
          <a:bodyPr/>
          <a:lstStyle/>
          <a:p>
            <a:endParaRPr lang="ru-UA"/>
          </a:p>
        </p:txBody>
      </p:sp>
      <p:sp>
        <p:nvSpPr>
          <p:cNvPr id="6" name="Номер слайда 5">
            <a:extLst>
              <a:ext uri="{FF2B5EF4-FFF2-40B4-BE49-F238E27FC236}">
                <a16:creationId xmlns:a16="http://schemas.microsoft.com/office/drawing/2014/main" id="{708B2A61-789B-B7CA-6B2E-0AE76AFA23C6}"/>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1587028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D56AEA-4B8A-F6F3-859D-6BA3A212EC20}"/>
              </a:ext>
            </a:extLst>
          </p:cNvPr>
          <p:cNvSpPr>
            <a:spLocks noGrp="1"/>
          </p:cNvSpPr>
          <p:nvPr>
            <p:ph type="title"/>
          </p:nvPr>
        </p:nvSpPr>
        <p:spPr/>
        <p:txBody>
          <a:bodyPr/>
          <a:lstStyle/>
          <a:p>
            <a:r>
              <a:rPr lang="ru-RU"/>
              <a:t>Образец заголовка</a:t>
            </a:r>
            <a:endParaRPr lang="ru-UA"/>
          </a:p>
        </p:txBody>
      </p:sp>
      <p:sp>
        <p:nvSpPr>
          <p:cNvPr id="3" name="Объект 2">
            <a:extLst>
              <a:ext uri="{FF2B5EF4-FFF2-40B4-BE49-F238E27FC236}">
                <a16:creationId xmlns:a16="http://schemas.microsoft.com/office/drawing/2014/main" id="{BD3590E6-80D0-F0D1-4236-98FAED4B511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Дата 3">
            <a:extLst>
              <a:ext uri="{FF2B5EF4-FFF2-40B4-BE49-F238E27FC236}">
                <a16:creationId xmlns:a16="http://schemas.microsoft.com/office/drawing/2014/main" id="{2FF1AC88-56EC-9A18-4021-690F55A6D9E1}"/>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59F384C9-55DF-6E37-5E90-C0930ECE93C9}"/>
              </a:ext>
            </a:extLst>
          </p:cNvPr>
          <p:cNvSpPr>
            <a:spLocks noGrp="1"/>
          </p:cNvSpPr>
          <p:nvPr>
            <p:ph type="ftr" sz="quarter" idx="11"/>
          </p:nvPr>
        </p:nvSpPr>
        <p:spPr/>
        <p:txBody>
          <a:bodyPr/>
          <a:lstStyle/>
          <a:p>
            <a:endParaRPr lang="ru-UA"/>
          </a:p>
        </p:txBody>
      </p:sp>
      <p:sp>
        <p:nvSpPr>
          <p:cNvPr id="6" name="Номер слайда 5">
            <a:extLst>
              <a:ext uri="{FF2B5EF4-FFF2-40B4-BE49-F238E27FC236}">
                <a16:creationId xmlns:a16="http://schemas.microsoft.com/office/drawing/2014/main" id="{58681838-3B75-490F-050F-8934F59AA1D3}"/>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196815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B2E63DD-F872-B6F3-D081-1EB01A68B031}"/>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ru-UA"/>
          </a:p>
        </p:txBody>
      </p:sp>
      <p:sp>
        <p:nvSpPr>
          <p:cNvPr id="3" name="Текст 2">
            <a:extLst>
              <a:ext uri="{FF2B5EF4-FFF2-40B4-BE49-F238E27FC236}">
                <a16:creationId xmlns:a16="http://schemas.microsoft.com/office/drawing/2014/main" id="{46EF78B0-10B9-6EAB-633A-E1D1D4E4E3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730ECC3-27E5-0D2E-9A44-B0F8FD1079F8}"/>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B7E2B964-DBEF-E04E-C688-BF02D94E60D7}"/>
              </a:ext>
            </a:extLst>
          </p:cNvPr>
          <p:cNvSpPr>
            <a:spLocks noGrp="1"/>
          </p:cNvSpPr>
          <p:nvPr>
            <p:ph type="ftr" sz="quarter" idx="11"/>
          </p:nvPr>
        </p:nvSpPr>
        <p:spPr/>
        <p:txBody>
          <a:bodyPr/>
          <a:lstStyle/>
          <a:p>
            <a:endParaRPr lang="ru-UA"/>
          </a:p>
        </p:txBody>
      </p:sp>
      <p:sp>
        <p:nvSpPr>
          <p:cNvPr id="6" name="Номер слайда 5">
            <a:extLst>
              <a:ext uri="{FF2B5EF4-FFF2-40B4-BE49-F238E27FC236}">
                <a16:creationId xmlns:a16="http://schemas.microsoft.com/office/drawing/2014/main" id="{E0E7C32A-54F4-D468-03BC-B3ED8965E40F}"/>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2148275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DD431C-27D7-D4FD-D070-916643806AA5}"/>
              </a:ext>
            </a:extLst>
          </p:cNvPr>
          <p:cNvSpPr>
            <a:spLocks noGrp="1"/>
          </p:cNvSpPr>
          <p:nvPr>
            <p:ph type="title"/>
          </p:nvPr>
        </p:nvSpPr>
        <p:spPr/>
        <p:txBody>
          <a:bodyPr/>
          <a:lstStyle/>
          <a:p>
            <a:r>
              <a:rPr lang="ru-RU"/>
              <a:t>Образец заголовка</a:t>
            </a:r>
            <a:endParaRPr lang="ru-UA"/>
          </a:p>
        </p:txBody>
      </p:sp>
      <p:sp>
        <p:nvSpPr>
          <p:cNvPr id="3" name="Объект 2">
            <a:extLst>
              <a:ext uri="{FF2B5EF4-FFF2-40B4-BE49-F238E27FC236}">
                <a16:creationId xmlns:a16="http://schemas.microsoft.com/office/drawing/2014/main" id="{8686143B-8BAF-E48B-BAD7-EFDD6E0F1CA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Объект 3">
            <a:extLst>
              <a:ext uri="{FF2B5EF4-FFF2-40B4-BE49-F238E27FC236}">
                <a16:creationId xmlns:a16="http://schemas.microsoft.com/office/drawing/2014/main" id="{EE98C76B-DD4D-6E0D-DC07-89ECE6DF6BFE}"/>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5" name="Дата 4">
            <a:extLst>
              <a:ext uri="{FF2B5EF4-FFF2-40B4-BE49-F238E27FC236}">
                <a16:creationId xmlns:a16="http://schemas.microsoft.com/office/drawing/2014/main" id="{B58B360A-CBF2-21E4-7CD4-AB3E28AE5411}"/>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6" name="Нижний колонтитул 5">
            <a:extLst>
              <a:ext uri="{FF2B5EF4-FFF2-40B4-BE49-F238E27FC236}">
                <a16:creationId xmlns:a16="http://schemas.microsoft.com/office/drawing/2014/main" id="{1902D0BD-928A-9DC9-10D1-61DD26B7356B}"/>
              </a:ext>
            </a:extLst>
          </p:cNvPr>
          <p:cNvSpPr>
            <a:spLocks noGrp="1"/>
          </p:cNvSpPr>
          <p:nvPr>
            <p:ph type="ftr" sz="quarter" idx="11"/>
          </p:nvPr>
        </p:nvSpPr>
        <p:spPr/>
        <p:txBody>
          <a:bodyPr/>
          <a:lstStyle/>
          <a:p>
            <a:endParaRPr lang="ru-UA"/>
          </a:p>
        </p:txBody>
      </p:sp>
      <p:sp>
        <p:nvSpPr>
          <p:cNvPr id="7" name="Номер слайда 6">
            <a:extLst>
              <a:ext uri="{FF2B5EF4-FFF2-40B4-BE49-F238E27FC236}">
                <a16:creationId xmlns:a16="http://schemas.microsoft.com/office/drawing/2014/main" id="{CB696F0E-D9D0-15E9-ADA6-91DB0DE8ABCA}"/>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1721758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CFD000-DCB3-6800-2C33-50C6361D9556}"/>
              </a:ext>
            </a:extLst>
          </p:cNvPr>
          <p:cNvSpPr>
            <a:spLocks noGrp="1"/>
          </p:cNvSpPr>
          <p:nvPr>
            <p:ph type="title"/>
          </p:nvPr>
        </p:nvSpPr>
        <p:spPr>
          <a:xfrm>
            <a:off x="839788" y="365125"/>
            <a:ext cx="10515600" cy="1325563"/>
          </a:xfrm>
        </p:spPr>
        <p:txBody>
          <a:bodyPr/>
          <a:lstStyle/>
          <a:p>
            <a:r>
              <a:rPr lang="ru-RU"/>
              <a:t>Образец заголовка</a:t>
            </a:r>
            <a:endParaRPr lang="ru-UA"/>
          </a:p>
        </p:txBody>
      </p:sp>
      <p:sp>
        <p:nvSpPr>
          <p:cNvPr id="3" name="Текст 2">
            <a:extLst>
              <a:ext uri="{FF2B5EF4-FFF2-40B4-BE49-F238E27FC236}">
                <a16:creationId xmlns:a16="http://schemas.microsoft.com/office/drawing/2014/main" id="{FA03D362-708F-7C4D-B03F-54156E244C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4A89460-1E62-DF55-21E7-33E844F257AE}"/>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5" name="Текст 4">
            <a:extLst>
              <a:ext uri="{FF2B5EF4-FFF2-40B4-BE49-F238E27FC236}">
                <a16:creationId xmlns:a16="http://schemas.microsoft.com/office/drawing/2014/main" id="{C9FD5C12-E2C2-626B-509F-35E4308BB9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311B002-72A0-71DF-1BDB-D672FEE0C9A6}"/>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7" name="Дата 6">
            <a:extLst>
              <a:ext uri="{FF2B5EF4-FFF2-40B4-BE49-F238E27FC236}">
                <a16:creationId xmlns:a16="http://schemas.microsoft.com/office/drawing/2014/main" id="{2555B494-D7B1-B965-6EBD-31257E747F96}"/>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8" name="Нижний колонтитул 7">
            <a:extLst>
              <a:ext uri="{FF2B5EF4-FFF2-40B4-BE49-F238E27FC236}">
                <a16:creationId xmlns:a16="http://schemas.microsoft.com/office/drawing/2014/main" id="{C319A910-AD85-C000-A83B-B96789C05C79}"/>
              </a:ext>
            </a:extLst>
          </p:cNvPr>
          <p:cNvSpPr>
            <a:spLocks noGrp="1"/>
          </p:cNvSpPr>
          <p:nvPr>
            <p:ph type="ftr" sz="quarter" idx="11"/>
          </p:nvPr>
        </p:nvSpPr>
        <p:spPr/>
        <p:txBody>
          <a:bodyPr/>
          <a:lstStyle/>
          <a:p>
            <a:endParaRPr lang="ru-UA"/>
          </a:p>
        </p:txBody>
      </p:sp>
      <p:sp>
        <p:nvSpPr>
          <p:cNvPr id="9" name="Номер слайда 8">
            <a:extLst>
              <a:ext uri="{FF2B5EF4-FFF2-40B4-BE49-F238E27FC236}">
                <a16:creationId xmlns:a16="http://schemas.microsoft.com/office/drawing/2014/main" id="{0DD09F94-6F8D-5D39-156A-76C08780BDF2}"/>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2327139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DD0FA63-3A97-0736-F976-1BF307C5B518}"/>
              </a:ext>
            </a:extLst>
          </p:cNvPr>
          <p:cNvSpPr>
            <a:spLocks noGrp="1"/>
          </p:cNvSpPr>
          <p:nvPr>
            <p:ph type="title"/>
          </p:nvPr>
        </p:nvSpPr>
        <p:spPr/>
        <p:txBody>
          <a:bodyPr/>
          <a:lstStyle/>
          <a:p>
            <a:r>
              <a:rPr lang="ru-RU"/>
              <a:t>Образец заголовка</a:t>
            </a:r>
            <a:endParaRPr lang="ru-UA"/>
          </a:p>
        </p:txBody>
      </p:sp>
      <p:sp>
        <p:nvSpPr>
          <p:cNvPr id="3" name="Дата 2">
            <a:extLst>
              <a:ext uri="{FF2B5EF4-FFF2-40B4-BE49-F238E27FC236}">
                <a16:creationId xmlns:a16="http://schemas.microsoft.com/office/drawing/2014/main" id="{C8F06594-2E74-79ED-6D03-0E84276FCD77}"/>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4" name="Нижний колонтитул 3">
            <a:extLst>
              <a:ext uri="{FF2B5EF4-FFF2-40B4-BE49-F238E27FC236}">
                <a16:creationId xmlns:a16="http://schemas.microsoft.com/office/drawing/2014/main" id="{CDA10E2D-7C99-4992-14C5-51E7D44A2E1B}"/>
              </a:ext>
            </a:extLst>
          </p:cNvPr>
          <p:cNvSpPr>
            <a:spLocks noGrp="1"/>
          </p:cNvSpPr>
          <p:nvPr>
            <p:ph type="ftr" sz="quarter" idx="11"/>
          </p:nvPr>
        </p:nvSpPr>
        <p:spPr/>
        <p:txBody>
          <a:bodyPr/>
          <a:lstStyle/>
          <a:p>
            <a:endParaRPr lang="ru-UA"/>
          </a:p>
        </p:txBody>
      </p:sp>
      <p:sp>
        <p:nvSpPr>
          <p:cNvPr id="5" name="Номер слайда 4">
            <a:extLst>
              <a:ext uri="{FF2B5EF4-FFF2-40B4-BE49-F238E27FC236}">
                <a16:creationId xmlns:a16="http://schemas.microsoft.com/office/drawing/2014/main" id="{0A57185C-1BCF-36B3-60DC-CC4578AEDFE2}"/>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265729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8F6CFF1-AD7B-6B98-BCC6-8273E7BA8639}"/>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3" name="Нижний колонтитул 2">
            <a:extLst>
              <a:ext uri="{FF2B5EF4-FFF2-40B4-BE49-F238E27FC236}">
                <a16:creationId xmlns:a16="http://schemas.microsoft.com/office/drawing/2014/main" id="{E7CD4F34-323B-EDD7-4504-BC299C111B9E}"/>
              </a:ext>
            </a:extLst>
          </p:cNvPr>
          <p:cNvSpPr>
            <a:spLocks noGrp="1"/>
          </p:cNvSpPr>
          <p:nvPr>
            <p:ph type="ftr" sz="quarter" idx="11"/>
          </p:nvPr>
        </p:nvSpPr>
        <p:spPr/>
        <p:txBody>
          <a:bodyPr/>
          <a:lstStyle/>
          <a:p>
            <a:endParaRPr lang="ru-UA"/>
          </a:p>
        </p:txBody>
      </p:sp>
      <p:sp>
        <p:nvSpPr>
          <p:cNvPr id="4" name="Номер слайда 3">
            <a:extLst>
              <a:ext uri="{FF2B5EF4-FFF2-40B4-BE49-F238E27FC236}">
                <a16:creationId xmlns:a16="http://schemas.microsoft.com/office/drawing/2014/main" id="{D43DAF6E-9D43-CC68-8FE0-8097AE4F2BC1}"/>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4113802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9D09E8-B067-F0E7-7681-659AAED1770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UA"/>
          </a:p>
        </p:txBody>
      </p:sp>
      <p:sp>
        <p:nvSpPr>
          <p:cNvPr id="3" name="Объект 2">
            <a:extLst>
              <a:ext uri="{FF2B5EF4-FFF2-40B4-BE49-F238E27FC236}">
                <a16:creationId xmlns:a16="http://schemas.microsoft.com/office/drawing/2014/main" id="{83BFC7B3-AB2F-8A8B-3C90-CA6F63D7D7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Текст 3">
            <a:extLst>
              <a:ext uri="{FF2B5EF4-FFF2-40B4-BE49-F238E27FC236}">
                <a16:creationId xmlns:a16="http://schemas.microsoft.com/office/drawing/2014/main" id="{BC4F62BC-7135-081E-37BA-075A4B36ED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425C462-EED2-6595-18AA-902C7AF44BA3}"/>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6" name="Нижний колонтитул 5">
            <a:extLst>
              <a:ext uri="{FF2B5EF4-FFF2-40B4-BE49-F238E27FC236}">
                <a16:creationId xmlns:a16="http://schemas.microsoft.com/office/drawing/2014/main" id="{2F51E9C5-4B97-40D1-CC80-9F0DF3F4B464}"/>
              </a:ext>
            </a:extLst>
          </p:cNvPr>
          <p:cNvSpPr>
            <a:spLocks noGrp="1"/>
          </p:cNvSpPr>
          <p:nvPr>
            <p:ph type="ftr" sz="quarter" idx="11"/>
          </p:nvPr>
        </p:nvSpPr>
        <p:spPr/>
        <p:txBody>
          <a:bodyPr/>
          <a:lstStyle/>
          <a:p>
            <a:endParaRPr lang="ru-UA"/>
          </a:p>
        </p:txBody>
      </p:sp>
      <p:sp>
        <p:nvSpPr>
          <p:cNvPr id="7" name="Номер слайда 6">
            <a:extLst>
              <a:ext uri="{FF2B5EF4-FFF2-40B4-BE49-F238E27FC236}">
                <a16:creationId xmlns:a16="http://schemas.microsoft.com/office/drawing/2014/main" id="{5A22D58A-23E6-1374-078F-50A0DE14B711}"/>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3330370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8930DC-1E21-69A1-0BBC-C08F57CAA8F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UA"/>
          </a:p>
        </p:txBody>
      </p:sp>
      <p:sp>
        <p:nvSpPr>
          <p:cNvPr id="3" name="Рисунок 2">
            <a:extLst>
              <a:ext uri="{FF2B5EF4-FFF2-40B4-BE49-F238E27FC236}">
                <a16:creationId xmlns:a16="http://schemas.microsoft.com/office/drawing/2014/main" id="{42009712-83EE-C5C5-1B1E-D4A93A3497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UA"/>
          </a:p>
        </p:txBody>
      </p:sp>
      <p:sp>
        <p:nvSpPr>
          <p:cNvPr id="4" name="Текст 3">
            <a:extLst>
              <a:ext uri="{FF2B5EF4-FFF2-40B4-BE49-F238E27FC236}">
                <a16:creationId xmlns:a16="http://schemas.microsoft.com/office/drawing/2014/main" id="{269D399B-4A71-2FCE-74FC-9D04B0903B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9232B23-2406-85DB-4A5B-0A6A5C0C6CA0}"/>
              </a:ext>
            </a:extLst>
          </p:cNvPr>
          <p:cNvSpPr>
            <a:spLocks noGrp="1"/>
          </p:cNvSpPr>
          <p:nvPr>
            <p:ph type="dt" sz="half" idx="10"/>
          </p:nvPr>
        </p:nvSpPr>
        <p:spPr/>
        <p:txBody>
          <a:bodyPr/>
          <a:lstStyle/>
          <a:p>
            <a:fld id="{4BBF708E-B682-4808-8308-61C20A457D2D}" type="datetimeFigureOut">
              <a:rPr lang="ru-UA" smtClean="0"/>
              <a:t>15.06.2024</a:t>
            </a:fld>
            <a:endParaRPr lang="ru-UA"/>
          </a:p>
        </p:txBody>
      </p:sp>
      <p:sp>
        <p:nvSpPr>
          <p:cNvPr id="6" name="Нижний колонтитул 5">
            <a:extLst>
              <a:ext uri="{FF2B5EF4-FFF2-40B4-BE49-F238E27FC236}">
                <a16:creationId xmlns:a16="http://schemas.microsoft.com/office/drawing/2014/main" id="{81C8211E-D265-4888-E2CC-B1B0352294AA}"/>
              </a:ext>
            </a:extLst>
          </p:cNvPr>
          <p:cNvSpPr>
            <a:spLocks noGrp="1"/>
          </p:cNvSpPr>
          <p:nvPr>
            <p:ph type="ftr" sz="quarter" idx="11"/>
          </p:nvPr>
        </p:nvSpPr>
        <p:spPr/>
        <p:txBody>
          <a:bodyPr/>
          <a:lstStyle/>
          <a:p>
            <a:endParaRPr lang="ru-UA"/>
          </a:p>
        </p:txBody>
      </p:sp>
      <p:sp>
        <p:nvSpPr>
          <p:cNvPr id="7" name="Номер слайда 6">
            <a:extLst>
              <a:ext uri="{FF2B5EF4-FFF2-40B4-BE49-F238E27FC236}">
                <a16:creationId xmlns:a16="http://schemas.microsoft.com/office/drawing/2014/main" id="{EBD7F496-DEFB-9B43-612A-240241D2A5C2}"/>
              </a:ext>
            </a:extLst>
          </p:cNvPr>
          <p:cNvSpPr>
            <a:spLocks noGrp="1"/>
          </p:cNvSpPr>
          <p:nvPr>
            <p:ph type="sldNum" sz="quarter" idx="12"/>
          </p:nvPr>
        </p:nvSpPr>
        <p:spPr/>
        <p:txBody>
          <a:bodyPr/>
          <a:lstStyle/>
          <a:p>
            <a:fld id="{5CD2AE40-DAFE-4FE7-AB2B-671BB145AE37}" type="slidenum">
              <a:rPr lang="ru-UA" smtClean="0"/>
              <a:t>‹#›</a:t>
            </a:fld>
            <a:endParaRPr lang="ru-UA"/>
          </a:p>
        </p:txBody>
      </p:sp>
    </p:spTree>
    <p:extLst>
      <p:ext uri="{BB962C8B-B14F-4D97-AF65-F5344CB8AC3E}">
        <p14:creationId xmlns:p14="http://schemas.microsoft.com/office/powerpoint/2010/main" val="80174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E4F759-BBEE-9BCD-557F-D2E7EF0872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ru-UA"/>
          </a:p>
        </p:txBody>
      </p:sp>
      <p:sp>
        <p:nvSpPr>
          <p:cNvPr id="3" name="Текст 2">
            <a:extLst>
              <a:ext uri="{FF2B5EF4-FFF2-40B4-BE49-F238E27FC236}">
                <a16:creationId xmlns:a16="http://schemas.microsoft.com/office/drawing/2014/main" id="{17B4AC4D-7C2B-29DB-A0F6-0FF9936DD5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4" name="Дата 3">
            <a:extLst>
              <a:ext uri="{FF2B5EF4-FFF2-40B4-BE49-F238E27FC236}">
                <a16:creationId xmlns:a16="http://schemas.microsoft.com/office/drawing/2014/main" id="{D290FF82-17B3-D472-369B-CF8E96D17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F708E-B682-4808-8308-61C20A457D2D}" type="datetimeFigureOut">
              <a:rPr lang="ru-UA" smtClean="0"/>
              <a:t>15.06.2024</a:t>
            </a:fld>
            <a:endParaRPr lang="ru-UA"/>
          </a:p>
        </p:txBody>
      </p:sp>
      <p:sp>
        <p:nvSpPr>
          <p:cNvPr id="5" name="Нижний колонтитул 4">
            <a:extLst>
              <a:ext uri="{FF2B5EF4-FFF2-40B4-BE49-F238E27FC236}">
                <a16:creationId xmlns:a16="http://schemas.microsoft.com/office/drawing/2014/main" id="{05516814-2F03-A2BB-147C-989FDEF73B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UA"/>
          </a:p>
        </p:txBody>
      </p:sp>
      <p:sp>
        <p:nvSpPr>
          <p:cNvPr id="6" name="Номер слайда 5">
            <a:extLst>
              <a:ext uri="{FF2B5EF4-FFF2-40B4-BE49-F238E27FC236}">
                <a16:creationId xmlns:a16="http://schemas.microsoft.com/office/drawing/2014/main" id="{8A5CA7A2-E58F-A2F3-69E5-186E0E4A1D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2AE40-DAFE-4FE7-AB2B-671BB145AE37}" type="slidenum">
              <a:rPr lang="ru-UA" smtClean="0"/>
              <a:t>‹#›</a:t>
            </a:fld>
            <a:endParaRPr lang="ru-UA"/>
          </a:p>
        </p:txBody>
      </p:sp>
    </p:spTree>
    <p:extLst>
      <p:ext uri="{BB962C8B-B14F-4D97-AF65-F5344CB8AC3E}">
        <p14:creationId xmlns:p14="http://schemas.microsoft.com/office/powerpoint/2010/main" val="1748729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notesSlide" Target="../notesSlides/notesSlide5.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ideo" Target="https://www.youtube.com/embed/bopI1fNAm10?feature=oembed" TargetMode="External"/><Relationship Id="rId6" Type="http://schemas.openxmlformats.org/officeDocument/2006/relationships/hyperlink" Target="https://youtu.be/bopI1fNAm10" TargetMode="External"/><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hyperlink" Target="https://www.facebook.com/reel/213912381685428" TargetMode="Externa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0.jpg"/><Relationship Id="rId7"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6.pn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hyperlink" Target="https://interadiscoordinat.wixsite.com/interadi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1.jp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hyperlink" Target="https://www.facebook.com/InternationalStudentsAdaptationandntegratio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30.pn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s://www.facebook.com/hashtag/CLIMAN/" TargetMode="External"/><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1.jpg"/><Relationship Id="rId4" Type="http://schemas.openxmlformats.org/officeDocument/2006/relationships/image" Target="../media/image10.jpg"/><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slideLayout" Target="../slideLayouts/slideLayout2.xml"/><Relationship Id="rId7" Type="http://schemas.openxmlformats.org/officeDocument/2006/relationships/image" Target="../media/image54.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jpg"/><Relationship Id="rId5" Type="http://schemas.openxmlformats.org/officeDocument/2006/relationships/image" Target="../media/image10.jpg"/><Relationship Id="rId10" Type="http://schemas.openxmlformats.org/officeDocument/2006/relationships/image" Target="../media/image57.png"/><Relationship Id="rId4" Type="http://schemas.openxmlformats.org/officeDocument/2006/relationships/notesSlide" Target="../notesSlides/notesSlide13.xml"/><Relationship Id="rId9" Type="http://schemas.openxmlformats.org/officeDocument/2006/relationships/image" Target="../media/image56.jpeg"/></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22685" y="1808017"/>
            <a:ext cx="9144000" cy="961559"/>
          </a:xfrm>
        </p:spPr>
        <p:txBody>
          <a:bodyPr>
            <a:normAutofit/>
          </a:bodyPr>
          <a:lstStyle/>
          <a:p>
            <a:r>
              <a:rPr lang="en-US" b="1" dirty="0"/>
              <a:t>Project Erasmus+ , Key Action 2</a:t>
            </a:r>
            <a:endParaRPr lang="uk-UA" b="1" dirty="0"/>
          </a:p>
          <a:p>
            <a:r>
              <a:rPr lang="en-US" dirty="0"/>
              <a:t>Capacity Building of Higher Education</a:t>
            </a:r>
            <a:endParaRPr lang="uk-UA" dirty="0"/>
          </a:p>
          <a:p>
            <a:endParaRPr lang="uk-UA" sz="6600" dirty="0"/>
          </a:p>
        </p:txBody>
      </p:sp>
      <p:pic>
        <p:nvPicPr>
          <p:cNvPr id="4" name="Picture 2" descr="Project HOME | HousErasmu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0817" y="597316"/>
            <a:ext cx="4404085" cy="9615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krok.edu.ua/media/k2/items/cache/6a50c9cc0f667726695a092dcb0e894b_XL.jpg"/>
          <p:cNvPicPr>
            <a:picLocks noChangeAspect="1" noChangeArrowheads="1"/>
          </p:cNvPicPr>
          <p:nvPr/>
        </p:nvPicPr>
        <p:blipFill rotWithShape="1">
          <a:blip r:embed="rId3">
            <a:extLst>
              <a:ext uri="{28A0092B-C50C-407E-A947-70E740481C1C}">
                <a14:useLocalDpi xmlns:a14="http://schemas.microsoft.com/office/drawing/2010/main" val="0"/>
              </a:ext>
            </a:extLst>
          </a:blip>
          <a:srcRect t="41070"/>
          <a:stretch/>
        </p:blipFill>
        <p:spPr bwMode="auto">
          <a:xfrm>
            <a:off x="326846" y="3114104"/>
            <a:ext cx="5971985" cy="2428308"/>
          </a:xfrm>
          <a:prstGeom prst="rect">
            <a:avLst/>
          </a:prstGeom>
          <a:noFill/>
          <a:extLst>
            <a:ext uri="{909E8E84-426E-40DD-AFC4-6F175D3DCCD1}">
              <a14:hiddenFill xmlns:a14="http://schemas.microsoft.com/office/drawing/2010/main">
                <a:solidFill>
                  <a:srgbClr val="FFFFFF"/>
                </a:solidFill>
              </a14:hiddenFill>
            </a:ext>
          </a:extLst>
        </p:spPr>
      </p:pic>
      <p:sp>
        <p:nvSpPr>
          <p:cNvPr id="16" name="Подзаголовок 2"/>
          <p:cNvSpPr txBox="1">
            <a:spLocks/>
          </p:cNvSpPr>
          <p:nvPr/>
        </p:nvSpPr>
        <p:spPr>
          <a:xfrm>
            <a:off x="6298831" y="3067665"/>
            <a:ext cx="5566323" cy="2615380"/>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112000"/>
              </a:lnSpc>
              <a:spcBef>
                <a:spcPts val="0"/>
              </a:spcBef>
              <a:spcAft>
                <a:spcPts val="0"/>
              </a:spcAft>
              <a:buFont typeface="Franklin Gothic Book" panose="020B0503020102020204" pitchFamily="34" charset="0"/>
              <a:buNone/>
              <a:defRPr sz="2300" kern="1200" baseline="0">
                <a:solidFill>
                  <a:schemeClr val="tx2"/>
                </a:solidFill>
                <a:latin typeface="+mn-lt"/>
                <a:ea typeface="+mn-ea"/>
                <a:cs typeface="+mn-cs"/>
              </a:defRPr>
            </a:lvl1pPr>
            <a:lvl2pPr marL="457200" indent="0" algn="ctr" defTabSz="914400" rtl="0" eaLnBrk="1" latinLnBrk="0" hangingPunct="1">
              <a:lnSpc>
                <a:spcPct val="94000"/>
              </a:lnSpc>
              <a:spcBef>
                <a:spcPts val="500"/>
              </a:spcBef>
              <a:spcAft>
                <a:spcPts val="200"/>
              </a:spcAft>
              <a:buFont typeface="Franklin Gothic Book" panose="020B0503020102020204" pitchFamily="34" charset="0"/>
              <a:buNone/>
              <a:defRPr sz="2000" i="1" kern="1200" baseline="0">
                <a:solidFill>
                  <a:schemeClr val="tx2"/>
                </a:solidFill>
                <a:latin typeface="+mn-lt"/>
                <a:ea typeface="+mn-ea"/>
                <a:cs typeface="+mn-cs"/>
              </a:defRPr>
            </a:lvl2pPr>
            <a:lvl3pPr marL="914400" indent="0" algn="ctr" defTabSz="914400" rtl="0" eaLnBrk="1" latinLnBrk="0" hangingPunct="1">
              <a:lnSpc>
                <a:spcPct val="94000"/>
              </a:lnSpc>
              <a:spcBef>
                <a:spcPts val="500"/>
              </a:spcBef>
              <a:spcAft>
                <a:spcPts val="200"/>
              </a:spcAft>
              <a:buFont typeface="Franklin Gothic Book" panose="020B0503020102020204" pitchFamily="34" charset="0"/>
              <a:buNone/>
              <a:defRPr sz="1800" kern="1200" baseline="0">
                <a:solidFill>
                  <a:schemeClr val="tx2"/>
                </a:solidFill>
                <a:latin typeface="+mn-lt"/>
                <a:ea typeface="+mn-ea"/>
                <a:cs typeface="+mn-cs"/>
              </a:defRPr>
            </a:lvl3pPr>
            <a:lvl4pPr marL="13716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4pPr>
            <a:lvl5pPr marL="18288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5pPr>
            <a:lvl6pPr marL="22860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6pPr>
            <a:lvl7pPr marL="27432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7pPr>
            <a:lvl8pPr marL="32004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8pPr>
            <a:lvl9pPr marL="36576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9pPr>
          </a:lstStyle>
          <a:p>
            <a:r>
              <a:rPr lang="en-US" sz="6600" b="1" dirty="0">
                <a:solidFill>
                  <a:srgbClr val="C00000"/>
                </a:solidFill>
              </a:rPr>
              <a:t>INTERADIS</a:t>
            </a:r>
            <a:endParaRPr lang="uk-UA" sz="6600" b="1" dirty="0">
              <a:solidFill>
                <a:srgbClr val="C00000"/>
              </a:solidFill>
            </a:endParaRPr>
          </a:p>
          <a:p>
            <a:r>
              <a:rPr lang="en-GB" sz="5800" b="1" dirty="0"/>
              <a:t>International Students Adaptation </a:t>
            </a:r>
          </a:p>
          <a:p>
            <a:r>
              <a:rPr lang="en-GB" sz="5800" b="1" dirty="0"/>
              <a:t>and Integration</a:t>
            </a:r>
            <a:endParaRPr lang="tr-TR" sz="5800" dirty="0"/>
          </a:p>
          <a:p>
            <a:r>
              <a:rPr lang="en-GB" sz="3600" dirty="0"/>
              <a:t>619451-EPP-1-2020-1-NL-EPPKA2-CBHE-JP</a:t>
            </a:r>
            <a:endParaRPr lang="tr-TR" sz="3600" dirty="0"/>
          </a:p>
        </p:txBody>
      </p:sp>
      <p:pic>
        <p:nvPicPr>
          <p:cNvPr id="17" name="Picture 17"/>
          <p:cNvPicPr>
            <a:picLocks noChangeAspect="1" noChangeArrowheads="1"/>
          </p:cNvPicPr>
          <p:nvPr/>
        </p:nvPicPr>
        <p:blipFill>
          <a:blip r:embed="rId4" cstate="print"/>
          <a:srcRect l="13760" t="10315" r="12849" b="20918"/>
          <a:stretch>
            <a:fillRect/>
          </a:stretch>
        </p:blipFill>
        <p:spPr bwMode="auto">
          <a:xfrm>
            <a:off x="5393804" y="55417"/>
            <a:ext cx="1401762" cy="1752600"/>
          </a:xfrm>
          <a:prstGeom prst="rect">
            <a:avLst/>
          </a:prstGeom>
          <a:noFill/>
          <a:ln w="9525">
            <a:noFill/>
            <a:miter lim="800000"/>
            <a:headEnd/>
            <a:tailEnd/>
          </a:ln>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1933" y="597315"/>
            <a:ext cx="2026620" cy="961559"/>
          </a:xfrm>
          <a:prstGeom prst="rect">
            <a:avLst/>
          </a:prstGeom>
        </p:spPr>
      </p:pic>
      <p:sp>
        <p:nvSpPr>
          <p:cNvPr id="5" name="TextBox 4">
            <a:extLst>
              <a:ext uri="{FF2B5EF4-FFF2-40B4-BE49-F238E27FC236}">
                <a16:creationId xmlns:a16="http://schemas.microsoft.com/office/drawing/2014/main" id="{87C0656C-D6C7-610D-5520-997FC2DAE08C}"/>
              </a:ext>
            </a:extLst>
          </p:cNvPr>
          <p:cNvSpPr txBox="1"/>
          <p:nvPr/>
        </p:nvSpPr>
        <p:spPr>
          <a:xfrm>
            <a:off x="2495674" y="5886941"/>
            <a:ext cx="6096000" cy="707886"/>
          </a:xfrm>
          <a:prstGeom prst="rect">
            <a:avLst/>
          </a:prstGeom>
          <a:noFill/>
        </p:spPr>
        <p:txBody>
          <a:bodyPr wrap="square">
            <a:spAutoFit/>
          </a:bodyPr>
          <a:lstStyle/>
          <a:p>
            <a:pPr algn="ctr"/>
            <a:r>
              <a:rPr lang="ru-UA" sz="2000" dirty="0"/>
              <a:t>Czech-</a:t>
            </a:r>
            <a:r>
              <a:rPr lang="ru-UA" sz="2000" dirty="0" err="1"/>
              <a:t>German</a:t>
            </a:r>
            <a:r>
              <a:rPr lang="ru-UA" sz="2000" dirty="0"/>
              <a:t> </a:t>
            </a:r>
            <a:r>
              <a:rPr lang="ru-UA" sz="2000" dirty="0" err="1"/>
              <a:t>Staff</a:t>
            </a:r>
            <a:r>
              <a:rPr lang="ru-UA" sz="2000" dirty="0"/>
              <a:t> Week </a:t>
            </a:r>
            <a:endParaRPr lang="uk-UA" sz="2000" dirty="0"/>
          </a:p>
          <a:p>
            <a:pPr algn="ctr"/>
            <a:r>
              <a:rPr lang="en-US" sz="2000" dirty="0"/>
              <a:t>06 June </a:t>
            </a:r>
            <a:r>
              <a:rPr lang="ru-UA" sz="2000" dirty="0"/>
              <a:t>2024</a:t>
            </a:r>
          </a:p>
        </p:txBody>
      </p:sp>
    </p:spTree>
    <p:extLst>
      <p:ext uri="{BB962C8B-B14F-4D97-AF65-F5344CB8AC3E}">
        <p14:creationId xmlns:p14="http://schemas.microsoft.com/office/powerpoint/2010/main" val="2209174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
          <p:cNvSpPr txBox="1">
            <a:spLocks noGrp="1"/>
          </p:cNvSpPr>
          <p:nvPr>
            <p:ph type="title"/>
          </p:nvPr>
        </p:nvSpPr>
        <p:spPr>
          <a:xfrm>
            <a:off x="352927" y="834189"/>
            <a:ext cx="6686970" cy="82644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accent1"/>
              </a:buClr>
              <a:buSzPts val="3600"/>
              <a:buFont typeface="Trebuchet MS"/>
              <a:buNone/>
            </a:pPr>
            <a:r>
              <a:rPr lang="en-US" dirty="0"/>
              <a:t>Online parts of SV, spring 2021</a:t>
            </a:r>
            <a:endParaRPr dirty="0"/>
          </a:p>
        </p:txBody>
      </p:sp>
      <p:sp>
        <p:nvSpPr>
          <p:cNvPr id="162" name="Google Shape;162;p3"/>
          <p:cNvSpPr txBox="1">
            <a:spLocks noGrp="1"/>
          </p:cNvSpPr>
          <p:nvPr>
            <p:ph type="body" idx="1"/>
          </p:nvPr>
        </p:nvSpPr>
        <p:spPr>
          <a:xfrm>
            <a:off x="352927" y="1668378"/>
            <a:ext cx="6608312" cy="5066719"/>
          </a:xfrm>
          <a:prstGeom prst="rect">
            <a:avLst/>
          </a:prstGeom>
          <a:noFill/>
          <a:ln>
            <a:noFill/>
          </a:ln>
        </p:spPr>
        <p:txBody>
          <a:bodyPr spcFirstLastPara="1" wrap="square" lIns="91425" tIns="45700" rIns="91425" bIns="45700" anchor="t" anchorCtr="0">
            <a:normAutofit fontScale="62500" lnSpcReduction="20000"/>
          </a:bodyPr>
          <a:lstStyle/>
          <a:p>
            <a:pPr marL="342900" lvl="0" indent="-342900" algn="l" rtl="0">
              <a:lnSpc>
                <a:spcPct val="100000"/>
              </a:lnSpc>
              <a:spcBef>
                <a:spcPts val="1000"/>
              </a:spcBef>
              <a:spcAft>
                <a:spcPts val="0"/>
              </a:spcAft>
              <a:buSzPct val="79999"/>
              <a:buChar char="►"/>
            </a:pPr>
            <a:r>
              <a:rPr lang="en-US" dirty="0"/>
              <a:t>Admission</a:t>
            </a:r>
          </a:p>
          <a:p>
            <a:pPr marL="342900" lvl="0" indent="-342900" algn="l" rtl="0">
              <a:lnSpc>
                <a:spcPct val="100000"/>
              </a:lnSpc>
              <a:spcBef>
                <a:spcPts val="1000"/>
              </a:spcBef>
              <a:spcAft>
                <a:spcPts val="0"/>
              </a:spcAft>
              <a:buSzPct val="79999"/>
              <a:buChar char="►"/>
            </a:pPr>
            <a:r>
              <a:rPr lang="en-US" dirty="0"/>
              <a:t>Recruitment strategies and marketing tools. Previous successes and failures. </a:t>
            </a:r>
          </a:p>
          <a:p>
            <a:pPr marL="342900" lvl="0" indent="-342900" algn="l" rtl="0">
              <a:lnSpc>
                <a:spcPct val="100000"/>
              </a:lnSpc>
              <a:spcBef>
                <a:spcPts val="1000"/>
              </a:spcBef>
              <a:spcAft>
                <a:spcPts val="0"/>
              </a:spcAft>
              <a:buSzPct val="79999"/>
              <a:buChar char="►"/>
            </a:pPr>
            <a:r>
              <a:rPr lang="en-US" dirty="0"/>
              <a:t>Pre-arrival preparation and guidance services to admitted international students. </a:t>
            </a:r>
          </a:p>
          <a:p>
            <a:pPr marL="342900" lvl="0" indent="-342900" algn="l" rtl="0">
              <a:lnSpc>
                <a:spcPct val="100000"/>
              </a:lnSpc>
              <a:spcBef>
                <a:spcPts val="1000"/>
              </a:spcBef>
              <a:spcAft>
                <a:spcPts val="0"/>
              </a:spcAft>
              <a:buSzPct val="79999"/>
              <a:buChar char="►"/>
            </a:pPr>
            <a:r>
              <a:rPr lang="en-US" dirty="0"/>
              <a:t>After arrival integration of international students. (Introductory week, orientation, student mentors (or student ambassador’s) activities from arrival, socio-cultural integration, mid-term follow-up, counselling and related services during entire study period)</a:t>
            </a:r>
          </a:p>
          <a:p>
            <a:pPr marL="342900" lvl="0" indent="-342900" algn="l" rtl="0">
              <a:lnSpc>
                <a:spcPct val="100000"/>
              </a:lnSpc>
              <a:spcBef>
                <a:spcPts val="1000"/>
              </a:spcBef>
              <a:spcAft>
                <a:spcPts val="0"/>
              </a:spcAft>
              <a:buSzPct val="79999"/>
              <a:buChar char="►"/>
            </a:pPr>
            <a:r>
              <a:rPr lang="en-US" dirty="0"/>
              <a:t>Pre-departure meetings, pre-graduation orientation including career guidance (graduate traineeships, TRP for graduates to seek employment )</a:t>
            </a:r>
          </a:p>
          <a:p>
            <a:pPr marL="342900" lvl="0" indent="-342900" algn="l" rtl="0">
              <a:lnSpc>
                <a:spcPct val="100000"/>
              </a:lnSpc>
              <a:spcBef>
                <a:spcPts val="1000"/>
              </a:spcBef>
              <a:spcAft>
                <a:spcPts val="0"/>
              </a:spcAft>
              <a:buSzPct val="79999"/>
              <a:buChar char="►"/>
            </a:pPr>
            <a:r>
              <a:rPr lang="en-US" dirty="0"/>
              <a:t>International student integration. Student experience.</a:t>
            </a:r>
          </a:p>
          <a:p>
            <a:pPr marL="342900" lvl="0" indent="-342900" algn="l" rtl="0">
              <a:lnSpc>
                <a:spcPct val="100000"/>
              </a:lnSpc>
              <a:spcBef>
                <a:spcPts val="1000"/>
              </a:spcBef>
              <a:spcAft>
                <a:spcPts val="0"/>
              </a:spcAft>
              <a:buSzPct val="79999"/>
              <a:buChar char="►"/>
            </a:pPr>
            <a:r>
              <a:rPr lang="en-US" dirty="0"/>
              <a:t>Tools for coordinating the international student life cycle: Mobility Online, Orientation Days, Buddy Program </a:t>
            </a:r>
          </a:p>
          <a:p>
            <a:pPr marL="342900" indent="-342900">
              <a:lnSpc>
                <a:spcPct val="100000"/>
              </a:lnSpc>
              <a:buSzPct val="79999"/>
              <a:buFont typeface="Arial" panose="020B0604020202020204" pitchFamily="34" charset="0"/>
              <a:buChar char="►"/>
            </a:pPr>
            <a:r>
              <a:rPr lang="en-US" dirty="0"/>
              <a:t>Intercultural competences</a:t>
            </a:r>
          </a:p>
          <a:p>
            <a:pPr marL="342900" lvl="0" indent="-342900" algn="l" rtl="0">
              <a:lnSpc>
                <a:spcPct val="100000"/>
              </a:lnSpc>
              <a:spcBef>
                <a:spcPts val="1000"/>
              </a:spcBef>
              <a:spcAft>
                <a:spcPts val="0"/>
              </a:spcAft>
              <a:buSzPct val="79999"/>
              <a:buChar char="►"/>
            </a:pPr>
            <a:endParaRPr lang="en-US" dirty="0"/>
          </a:p>
          <a:p>
            <a:pPr marL="0" lvl="0" indent="0" algn="l" rtl="0">
              <a:lnSpc>
                <a:spcPct val="100000"/>
              </a:lnSpc>
              <a:spcBef>
                <a:spcPts val="1000"/>
              </a:spcBef>
              <a:spcAft>
                <a:spcPts val="0"/>
              </a:spcAft>
              <a:buSzPts val="1440"/>
              <a:buNone/>
            </a:pPr>
            <a:endParaRPr dirty="0"/>
          </a:p>
        </p:txBody>
      </p:sp>
      <p:pic>
        <p:nvPicPr>
          <p:cNvPr id="163" name="Google Shape;163;p3" descr="C:\Users\Администратор\Documents\KROK\Erasmus+_new projects 2020\Collage CLIIMAN\cofundedErasmus.jpg"/>
          <p:cNvPicPr preferRelativeResize="0"/>
          <p:nvPr/>
        </p:nvPicPr>
        <p:blipFill rotWithShape="1">
          <a:blip r:embed="rId3">
            <a:alphaModFix/>
          </a:blip>
          <a:srcRect r="27590"/>
          <a:stretch/>
        </p:blipFill>
        <p:spPr>
          <a:xfrm>
            <a:off x="0" y="0"/>
            <a:ext cx="2935705" cy="834189"/>
          </a:xfrm>
          <a:prstGeom prst="rect">
            <a:avLst/>
          </a:prstGeom>
          <a:noFill/>
          <a:ln>
            <a:noFill/>
          </a:ln>
        </p:spPr>
      </p:pic>
      <p:pic>
        <p:nvPicPr>
          <p:cNvPr id="165" name="Google Shape;165;p3" descr="C:\Users\Администратор\Documents\KROK\Erasmus+_new projects 2020\Infp for NEO\logo-4.jpg"/>
          <p:cNvPicPr preferRelativeResize="0"/>
          <p:nvPr/>
        </p:nvPicPr>
        <p:blipFill rotWithShape="1">
          <a:blip r:embed="rId4">
            <a:alphaModFix/>
          </a:blip>
          <a:srcRect/>
          <a:stretch/>
        </p:blipFill>
        <p:spPr>
          <a:xfrm>
            <a:off x="10771598" y="85494"/>
            <a:ext cx="1353055" cy="671956"/>
          </a:xfrm>
          <a:prstGeom prst="rect">
            <a:avLst/>
          </a:prstGeom>
          <a:noFill/>
          <a:ln>
            <a:noFill/>
          </a:ln>
        </p:spPr>
      </p:pic>
      <p:pic>
        <p:nvPicPr>
          <p:cNvPr id="2" name="Google Shape;181;p5" descr="На зображенні може бути: 1 особа та текст «Co-funded by the Erasmus+ Programme of the European Union cေcေ INTER ADIS INTERNATION OFFICE MRC Francesco Lipari OUNTER -Italian student from the University Palermo -Erasmus program participant -International office trainee Personalsupport ADIS MR»">
            <a:extLst>
              <a:ext uri="{FF2B5EF4-FFF2-40B4-BE49-F238E27FC236}">
                <a16:creationId xmlns:a16="http://schemas.microsoft.com/office/drawing/2014/main" id="{4C451C4A-186C-E7B4-1290-5E6219E4E09D}"/>
              </a:ext>
            </a:extLst>
          </p:cNvPr>
          <p:cNvPicPr preferRelativeResize="0"/>
          <p:nvPr/>
        </p:nvPicPr>
        <p:blipFill rotWithShape="1">
          <a:blip r:embed="rId5">
            <a:alphaModFix/>
          </a:blip>
          <a:srcRect t="23035"/>
          <a:stretch/>
        </p:blipFill>
        <p:spPr>
          <a:xfrm>
            <a:off x="7342798" y="932241"/>
            <a:ext cx="4105327" cy="2321967"/>
          </a:xfrm>
          <a:prstGeom prst="rect">
            <a:avLst/>
          </a:prstGeom>
          <a:noFill/>
          <a:ln>
            <a:noFill/>
          </a:ln>
        </p:spPr>
      </p:pic>
      <p:pic>
        <p:nvPicPr>
          <p:cNvPr id="3" name="Google Shape;190;p6" descr="На зображенні може бути: 18 людей та текст">
            <a:extLst>
              <a:ext uri="{FF2B5EF4-FFF2-40B4-BE49-F238E27FC236}">
                <a16:creationId xmlns:a16="http://schemas.microsoft.com/office/drawing/2014/main" id="{44626989-D1AF-E7E8-35D3-1F9F01518DB7}"/>
              </a:ext>
            </a:extLst>
          </p:cNvPr>
          <p:cNvPicPr preferRelativeResize="0"/>
          <p:nvPr/>
        </p:nvPicPr>
        <p:blipFill rotWithShape="1">
          <a:blip r:embed="rId6">
            <a:alphaModFix/>
          </a:blip>
          <a:srcRect t="18528" b="1"/>
          <a:stretch/>
        </p:blipFill>
        <p:spPr>
          <a:xfrm>
            <a:off x="6744930" y="3429000"/>
            <a:ext cx="4968486" cy="310242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8"/>
          <p:cNvSpPr txBox="1">
            <a:spLocks noGrp="1"/>
          </p:cNvSpPr>
          <p:nvPr>
            <p:ph type="title"/>
          </p:nvPr>
        </p:nvSpPr>
        <p:spPr>
          <a:xfrm>
            <a:off x="240950" y="887104"/>
            <a:ext cx="11498580" cy="877052"/>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ct val="100000"/>
              <a:buFont typeface="Trebuchet MS"/>
              <a:buNone/>
            </a:pPr>
            <a:r>
              <a:rPr lang="en-US" sz="3600" b="1" dirty="0"/>
              <a:t>Study Visit and Training organized by</a:t>
            </a:r>
            <a:endParaRPr sz="3600" dirty="0"/>
          </a:p>
        </p:txBody>
      </p:sp>
      <p:sp>
        <p:nvSpPr>
          <p:cNvPr id="207" name="Google Shape;207;p8"/>
          <p:cNvSpPr txBox="1">
            <a:spLocks noGrp="1"/>
          </p:cNvSpPr>
          <p:nvPr>
            <p:ph type="body" idx="1"/>
          </p:nvPr>
        </p:nvSpPr>
        <p:spPr>
          <a:xfrm>
            <a:off x="240950" y="1845734"/>
            <a:ext cx="7143076" cy="1231764"/>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nSpc>
                <a:spcPct val="100000"/>
              </a:lnSpc>
              <a:spcBef>
                <a:spcPts val="0"/>
              </a:spcBef>
              <a:buSzPct val="79999"/>
              <a:buChar char="►"/>
            </a:pPr>
            <a:r>
              <a:rPr lang="en-US" b="0" i="0" dirty="0" err="1">
                <a:solidFill>
                  <a:srgbClr val="050505"/>
                </a:solidFill>
                <a:effectLst/>
                <a:latin typeface="Segoe UI Historic" panose="020B0502040204020203" pitchFamily="34" charset="0"/>
              </a:rPr>
              <a:t>Mykolas</a:t>
            </a:r>
            <a:r>
              <a:rPr lang="en-US" b="0" i="0" dirty="0">
                <a:solidFill>
                  <a:srgbClr val="050505"/>
                </a:solidFill>
                <a:effectLst/>
                <a:latin typeface="Segoe UI Historic" panose="020B0502040204020203" pitchFamily="34" charset="0"/>
              </a:rPr>
              <a:t> </a:t>
            </a:r>
            <a:r>
              <a:rPr lang="en-US" b="0" i="0" dirty="0" err="1">
                <a:solidFill>
                  <a:srgbClr val="050505"/>
                </a:solidFill>
                <a:effectLst/>
                <a:latin typeface="Segoe UI Historic" panose="020B0502040204020203" pitchFamily="34" charset="0"/>
              </a:rPr>
              <a:t>Romeris</a:t>
            </a:r>
            <a:r>
              <a:rPr lang="en-US" b="0" i="0" dirty="0">
                <a:solidFill>
                  <a:srgbClr val="050505"/>
                </a:solidFill>
                <a:effectLst/>
                <a:latin typeface="Segoe UI Historic" panose="020B0502040204020203" pitchFamily="34" charset="0"/>
              </a:rPr>
              <a:t> University, </a:t>
            </a:r>
            <a:r>
              <a:rPr lang="en-US" dirty="0">
                <a:solidFill>
                  <a:srgbClr val="050505"/>
                </a:solidFill>
                <a:latin typeface="Segoe UI Historic" panose="020B0502040204020203" pitchFamily="34" charset="0"/>
              </a:rPr>
              <a:t>Netherlands Business Academy, </a:t>
            </a:r>
            <a:r>
              <a:rPr lang="en-US" b="0" i="0" dirty="0">
                <a:solidFill>
                  <a:srgbClr val="050505"/>
                </a:solidFill>
                <a:effectLst/>
                <a:latin typeface="Segoe UI Historic" panose="020B0502040204020203" pitchFamily="34" charset="0"/>
              </a:rPr>
              <a:t>Autumn 2021</a:t>
            </a:r>
          </a:p>
          <a:p>
            <a:pPr marL="342900" lvl="0" indent="-342900" algn="l" rtl="0">
              <a:lnSpc>
                <a:spcPct val="100000"/>
              </a:lnSpc>
              <a:spcBef>
                <a:spcPts val="0"/>
              </a:spcBef>
              <a:spcAft>
                <a:spcPts val="0"/>
              </a:spcAft>
              <a:buSzPct val="79999"/>
              <a:buChar char="►"/>
            </a:pPr>
            <a:r>
              <a:rPr lang="en-US" dirty="0">
                <a:solidFill>
                  <a:srgbClr val="050505"/>
                </a:solidFill>
                <a:latin typeface="Segoe UI Historic" panose="020B0502040204020203" pitchFamily="34" charset="0"/>
              </a:rPr>
              <a:t>University of Foggia, Summer 2023</a:t>
            </a:r>
          </a:p>
          <a:p>
            <a:pPr marL="342900" lvl="0" indent="-342900" algn="l" rtl="0">
              <a:lnSpc>
                <a:spcPct val="100000"/>
              </a:lnSpc>
              <a:spcBef>
                <a:spcPts val="0"/>
              </a:spcBef>
              <a:spcAft>
                <a:spcPts val="0"/>
              </a:spcAft>
              <a:buSzPct val="79999"/>
              <a:buChar char="►"/>
            </a:pPr>
            <a:endParaRPr lang="en-US" b="0" i="0" dirty="0">
              <a:solidFill>
                <a:srgbClr val="050505"/>
              </a:solidFill>
              <a:effectLst/>
              <a:latin typeface="Segoe UI Historic" panose="020B0502040204020203" pitchFamily="34" charset="0"/>
            </a:endParaRPr>
          </a:p>
          <a:p>
            <a:pPr marL="342900" lvl="0" indent="-342900" algn="l" rtl="0">
              <a:lnSpc>
                <a:spcPct val="100000"/>
              </a:lnSpc>
              <a:spcBef>
                <a:spcPts val="0"/>
              </a:spcBef>
              <a:spcAft>
                <a:spcPts val="0"/>
              </a:spcAft>
              <a:buSzPct val="79999"/>
              <a:buChar char="►"/>
            </a:pPr>
            <a:endParaRPr lang="en-US" b="0" i="0" dirty="0">
              <a:solidFill>
                <a:srgbClr val="050505"/>
              </a:solidFill>
              <a:effectLst/>
              <a:latin typeface="Segoe UI Historic" panose="020B0502040204020203" pitchFamily="34" charset="0"/>
            </a:endParaRPr>
          </a:p>
          <a:p>
            <a:pPr marL="342900" lvl="0" indent="-342900" algn="l" rtl="0">
              <a:lnSpc>
                <a:spcPct val="100000"/>
              </a:lnSpc>
              <a:spcBef>
                <a:spcPts val="0"/>
              </a:spcBef>
              <a:spcAft>
                <a:spcPts val="0"/>
              </a:spcAft>
              <a:buSzPct val="79999"/>
              <a:buChar char="►"/>
            </a:pPr>
            <a:endParaRPr dirty="0"/>
          </a:p>
        </p:txBody>
      </p:sp>
      <p:pic>
        <p:nvPicPr>
          <p:cNvPr id="209" name="Google Shape;209;p8" descr="Project HOME | HousErasmus+"/>
          <p:cNvPicPr preferRelativeResize="0"/>
          <p:nvPr/>
        </p:nvPicPr>
        <p:blipFill rotWithShape="1">
          <a:blip r:embed="rId3">
            <a:alphaModFix/>
          </a:blip>
          <a:srcRect/>
          <a:stretch/>
        </p:blipFill>
        <p:spPr>
          <a:xfrm>
            <a:off x="84979" y="84483"/>
            <a:ext cx="2794856" cy="610210"/>
          </a:xfrm>
          <a:prstGeom prst="rect">
            <a:avLst/>
          </a:prstGeom>
          <a:noFill/>
          <a:ln>
            <a:noFill/>
          </a:ln>
        </p:spPr>
      </p:pic>
      <p:pic>
        <p:nvPicPr>
          <p:cNvPr id="210" name="Google Shape;210;p8" descr="C:\Users\Администратор\Documents\KROK\Erasmus+_new projects 2020\Infp for NEO\logo-4.jpg"/>
          <p:cNvPicPr preferRelativeResize="0"/>
          <p:nvPr/>
        </p:nvPicPr>
        <p:blipFill rotWithShape="1">
          <a:blip r:embed="rId4">
            <a:alphaModFix/>
          </a:blip>
          <a:srcRect/>
          <a:stretch/>
        </p:blipFill>
        <p:spPr>
          <a:xfrm>
            <a:off x="10771598" y="85494"/>
            <a:ext cx="1353055" cy="671956"/>
          </a:xfrm>
          <a:prstGeom prst="rect">
            <a:avLst/>
          </a:prstGeom>
          <a:noFill/>
          <a:ln>
            <a:noFill/>
          </a:ln>
        </p:spPr>
      </p:pic>
      <p:pic>
        <p:nvPicPr>
          <p:cNvPr id="2064" name="Picture 16" descr="Немає опису світлини.">
            <a:extLst>
              <a:ext uri="{FF2B5EF4-FFF2-40B4-BE49-F238E27FC236}">
                <a16:creationId xmlns:a16="http://schemas.microsoft.com/office/drawing/2014/main" id="{3E92132F-B710-DE0F-8365-27AEF77032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052372"/>
            <a:ext cx="4489674" cy="336725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На зображенні може бути: одна або кілька осіб, люди стоять та текст «Co-funded by the Erasmus+ Programme of the European Union INTER ADIS ipd»">
            <a:extLst>
              <a:ext uri="{FF2B5EF4-FFF2-40B4-BE49-F238E27FC236}">
                <a16:creationId xmlns:a16="http://schemas.microsoft.com/office/drawing/2014/main" id="{9A403CD1-0DFA-DC95-49E6-266FC613E6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6716" y="3146988"/>
            <a:ext cx="4363519" cy="327263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Немає опису світлини.">
            <a:extLst>
              <a:ext uri="{FF2B5EF4-FFF2-40B4-BE49-F238E27FC236}">
                <a16:creationId xmlns:a16="http://schemas.microsoft.com/office/drawing/2014/main" id="{FAE529CE-CFD0-C4E3-BE77-0716C05C3AA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017" t="1179" r="10217" b="11020"/>
          <a:stretch/>
        </p:blipFill>
        <p:spPr bwMode="auto">
          <a:xfrm>
            <a:off x="7039091" y="229341"/>
            <a:ext cx="3480620" cy="2732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08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f8da5fc4ec_0_30"/>
          <p:cNvSpPr txBox="1">
            <a:spLocks noGrp="1"/>
          </p:cNvSpPr>
          <p:nvPr>
            <p:ph type="title"/>
          </p:nvPr>
        </p:nvSpPr>
        <p:spPr>
          <a:xfrm>
            <a:off x="397042" y="845008"/>
            <a:ext cx="11799000" cy="644400"/>
          </a:xfrm>
          <a:prstGeom prst="rect">
            <a:avLst/>
          </a:prstGeom>
          <a:noFill/>
          <a:ln>
            <a:noFill/>
          </a:ln>
        </p:spPr>
        <p:txBody>
          <a:bodyPr spcFirstLastPara="1" wrap="square" lIns="91425" tIns="45700" rIns="91425" bIns="45700" anchor="t" anchorCtr="0">
            <a:normAutofit fontScale="90000"/>
          </a:bodyPr>
          <a:lstStyle/>
          <a:p>
            <a:pPr marL="0" lvl="0" indent="0" algn="ctr" rtl="0">
              <a:lnSpc>
                <a:spcPct val="100000"/>
              </a:lnSpc>
              <a:spcBef>
                <a:spcPts val="0"/>
              </a:spcBef>
              <a:spcAft>
                <a:spcPts val="0"/>
              </a:spcAft>
              <a:buClr>
                <a:schemeClr val="accent1"/>
              </a:buClr>
              <a:buSzPts val="3600"/>
              <a:buFont typeface="Trebuchet MS"/>
              <a:buNone/>
            </a:pPr>
            <a:r>
              <a:rPr lang="en-US" dirty="0"/>
              <a:t>Video dedicated to Erasmus Days 2021</a:t>
            </a:r>
            <a:endParaRPr sz="3600" dirty="0"/>
          </a:p>
        </p:txBody>
      </p:sp>
      <p:pic>
        <p:nvPicPr>
          <p:cNvPr id="426" name="Google Shape;426;gf8da5fc4ec_0_30" descr="C:\Users\Администратор\Documents\KROK\Erasmus+_new projects 2020\Collage CLIIMAN\cofundedErasmus.jpg"/>
          <p:cNvPicPr preferRelativeResize="0"/>
          <p:nvPr/>
        </p:nvPicPr>
        <p:blipFill rotWithShape="1">
          <a:blip r:embed="rId4">
            <a:alphaModFix/>
          </a:blip>
          <a:srcRect r="27588"/>
          <a:stretch/>
        </p:blipFill>
        <p:spPr>
          <a:xfrm>
            <a:off x="0" y="21018"/>
            <a:ext cx="2935705" cy="834189"/>
          </a:xfrm>
          <a:prstGeom prst="rect">
            <a:avLst/>
          </a:prstGeom>
          <a:noFill/>
          <a:ln>
            <a:noFill/>
          </a:ln>
        </p:spPr>
      </p:pic>
      <p:pic>
        <p:nvPicPr>
          <p:cNvPr id="427" name="Google Shape;427;gf8da5fc4ec_0_30" descr="C:\Users\Администратор\Documents\KROK\Erasmus+_new projects 2020\Infp for NEO\logo-4.jpg"/>
          <p:cNvPicPr preferRelativeResize="0"/>
          <p:nvPr/>
        </p:nvPicPr>
        <p:blipFill rotWithShape="1">
          <a:blip r:embed="rId5">
            <a:alphaModFix/>
          </a:blip>
          <a:srcRect/>
          <a:stretch/>
        </p:blipFill>
        <p:spPr>
          <a:xfrm>
            <a:off x="10733314" y="130702"/>
            <a:ext cx="1353055" cy="671956"/>
          </a:xfrm>
          <a:prstGeom prst="rect">
            <a:avLst/>
          </a:prstGeom>
          <a:noFill/>
          <a:ln>
            <a:noFill/>
          </a:ln>
        </p:spPr>
      </p:pic>
      <p:sp>
        <p:nvSpPr>
          <p:cNvPr id="428" name="Google Shape;428;gf8da5fc4ec_0_30"/>
          <p:cNvSpPr txBox="1"/>
          <p:nvPr/>
        </p:nvSpPr>
        <p:spPr>
          <a:xfrm>
            <a:off x="312278" y="1778079"/>
            <a:ext cx="4181064" cy="49241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000" dirty="0">
                <a:solidFill>
                  <a:schemeClr val="hlink"/>
                </a:solidFill>
                <a:highlight>
                  <a:srgbClr val="FFFFFF"/>
                </a:highlight>
                <a:uFill>
                  <a:noFill/>
                </a:uFill>
                <a:hlinkClick r:id="rId6"/>
              </a:rPr>
              <a:t>https://youtu.be/bopI1fNAm10</a:t>
            </a:r>
            <a:endParaRPr sz="2000" dirty="0"/>
          </a:p>
        </p:txBody>
      </p:sp>
      <p:pic>
        <p:nvPicPr>
          <p:cNvPr id="429" name="Google Shape;429;gf8da5fc4ec_0_30"/>
          <p:cNvPicPr preferRelativeResize="0"/>
          <p:nvPr/>
        </p:nvPicPr>
        <p:blipFill rotWithShape="1">
          <a:blip r:embed="rId7">
            <a:alphaModFix/>
          </a:blip>
          <a:srcRect l="3898" t="12405" r="28185" b="16587"/>
          <a:stretch/>
        </p:blipFill>
        <p:spPr>
          <a:xfrm>
            <a:off x="397042" y="2486032"/>
            <a:ext cx="3288399" cy="1992481"/>
          </a:xfrm>
          <a:prstGeom prst="rect">
            <a:avLst/>
          </a:prstGeom>
          <a:noFill/>
          <a:ln>
            <a:noFill/>
          </a:ln>
        </p:spPr>
      </p:pic>
      <p:pic>
        <p:nvPicPr>
          <p:cNvPr id="2" name="Мультимедиа в Интернете 1" title="Erasmus is">
            <a:hlinkClick r:id="" action="ppaction://media"/>
            <a:extLst>
              <a:ext uri="{FF2B5EF4-FFF2-40B4-BE49-F238E27FC236}">
                <a16:creationId xmlns:a16="http://schemas.microsoft.com/office/drawing/2014/main" id="{7980FE6E-9684-8562-0E53-898A0018C995}"/>
              </a:ext>
            </a:extLst>
          </p:cNvPr>
          <p:cNvPicPr>
            <a:picLocks noRot="1" noChangeAspect="1"/>
          </p:cNvPicPr>
          <p:nvPr>
            <a:videoFile r:link="rId1"/>
          </p:nvPr>
        </p:nvPicPr>
        <p:blipFill>
          <a:blip r:embed="rId8"/>
          <a:stretch>
            <a:fillRect/>
          </a:stretch>
        </p:blipFill>
        <p:spPr>
          <a:xfrm>
            <a:off x="3862842" y="1778079"/>
            <a:ext cx="8170793" cy="46128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5"/>
          <p:cNvSpPr txBox="1">
            <a:spLocks noGrp="1"/>
          </p:cNvSpPr>
          <p:nvPr>
            <p:ph type="title"/>
          </p:nvPr>
        </p:nvSpPr>
        <p:spPr>
          <a:xfrm>
            <a:off x="905370" y="826330"/>
            <a:ext cx="11404063" cy="704192"/>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accent1"/>
              </a:buClr>
              <a:buSzPts val="3600"/>
              <a:buFont typeface="Trebuchet MS"/>
              <a:buNone/>
            </a:pPr>
            <a:r>
              <a:rPr lang="en-US" dirty="0"/>
              <a:t>Study Visit and Training at OTH </a:t>
            </a:r>
            <a:r>
              <a:rPr lang="en-US" dirty="0" err="1"/>
              <a:t>Amberg-Weiden</a:t>
            </a:r>
            <a:r>
              <a:rPr lang="en-US" dirty="0"/>
              <a:t>,</a:t>
            </a:r>
            <a:br>
              <a:rPr lang="en-US" dirty="0"/>
            </a:br>
            <a:r>
              <a:rPr lang="en-US" dirty="0"/>
              <a:t>summer 2023</a:t>
            </a:r>
            <a:endParaRPr dirty="0"/>
          </a:p>
        </p:txBody>
      </p:sp>
      <p:pic>
        <p:nvPicPr>
          <p:cNvPr id="287" name="Google Shape;287;p15" descr="C:\Users\Администратор\Documents\KROK\Erasmus+_new projects 2020\Collage CLIIMAN\cofundedErasmus.jpg"/>
          <p:cNvPicPr preferRelativeResize="0"/>
          <p:nvPr/>
        </p:nvPicPr>
        <p:blipFill rotWithShape="1">
          <a:blip r:embed="rId3">
            <a:alphaModFix/>
          </a:blip>
          <a:srcRect r="27590"/>
          <a:stretch/>
        </p:blipFill>
        <p:spPr>
          <a:xfrm>
            <a:off x="139700" y="15548"/>
            <a:ext cx="2839453" cy="786063"/>
          </a:xfrm>
          <a:prstGeom prst="rect">
            <a:avLst/>
          </a:prstGeom>
          <a:noFill/>
          <a:ln>
            <a:noFill/>
          </a:ln>
        </p:spPr>
      </p:pic>
      <p:pic>
        <p:nvPicPr>
          <p:cNvPr id="288" name="Google Shape;288;p15" descr="C:\Users\Администратор\Documents\KROK\Erasmus+_new projects 2020\Infp for NEO\logo-4.jpg"/>
          <p:cNvPicPr preferRelativeResize="0"/>
          <p:nvPr/>
        </p:nvPicPr>
        <p:blipFill rotWithShape="1">
          <a:blip r:embed="rId4">
            <a:alphaModFix/>
          </a:blip>
          <a:srcRect/>
          <a:stretch/>
        </p:blipFill>
        <p:spPr>
          <a:xfrm>
            <a:off x="10733314" y="162233"/>
            <a:ext cx="1353055" cy="671956"/>
          </a:xfrm>
          <a:prstGeom prst="rect">
            <a:avLst/>
          </a:prstGeom>
          <a:noFill/>
          <a:ln>
            <a:noFill/>
          </a:ln>
        </p:spPr>
      </p:pic>
      <p:sp>
        <p:nvSpPr>
          <p:cNvPr id="8" name="Rectangle 23">
            <a:extLst>
              <a:ext uri="{FF2B5EF4-FFF2-40B4-BE49-F238E27FC236}">
                <a16:creationId xmlns:a16="http://schemas.microsoft.com/office/drawing/2014/main" id="{AA131739-D110-4C4A-D596-4F07D547FA06}"/>
              </a:ext>
            </a:extLst>
          </p:cNvPr>
          <p:cNvSpPr>
            <a:spLocks noChangeArrowheads="1"/>
          </p:cNvSpPr>
          <p:nvPr/>
        </p:nvSpPr>
        <p:spPr bwMode="auto">
          <a:xfrm>
            <a:off x="215900" y="2341304"/>
            <a:ext cx="737248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uk-UA" sz="2400" dirty="0">
                <a:solidFill>
                  <a:srgbClr val="000000"/>
                </a:solidFill>
                <a:latin typeface="Aptos" panose="020B0004020202020204" pitchFamily="34" charset="0"/>
                <a:hlinkClick r:id="rId5"/>
              </a:rPr>
              <a:t>https://www.facebook.com/reel/213912381685428</a:t>
            </a:r>
            <a:endParaRPr lang="en-US" altLang="uk-UA" sz="2400" dirty="0">
              <a:solidFill>
                <a:srgbClr val="000000"/>
              </a:solidFill>
              <a:latin typeface="Aptos" panose="020B00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uk-UA" altLang="uk-UA" sz="2400" b="0" i="0" u="none" strike="noStrike" cap="none" normalizeH="0" baseline="0" dirty="0">
              <a:ln>
                <a:noFill/>
              </a:ln>
              <a:solidFill>
                <a:schemeClr val="tx1"/>
              </a:solidFill>
              <a:effectLst/>
              <a:latin typeface="Arial" panose="020B0604020202020204" pitchFamily="34" charset="0"/>
            </a:endParaRPr>
          </a:p>
        </p:txBody>
      </p:sp>
      <p:pic>
        <p:nvPicPr>
          <p:cNvPr id="2073" name="Picture 25" descr="🗣">
            <a:extLst>
              <a:ext uri="{FF2B5EF4-FFF2-40B4-BE49-F238E27FC236}">
                <a16:creationId xmlns:a16="http://schemas.microsoft.com/office/drawing/2014/main" id="{007DBCB4-E3A6-262B-FEBF-A2BF84F494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00" y="3651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2" name="Рисунок 11">
            <a:extLst>
              <a:ext uri="{FF2B5EF4-FFF2-40B4-BE49-F238E27FC236}">
                <a16:creationId xmlns:a16="http://schemas.microsoft.com/office/drawing/2014/main" id="{7D799DB0-A0D1-1BA4-8DE4-BEAA16C3BC26}"/>
              </a:ext>
            </a:extLst>
          </p:cNvPr>
          <p:cNvPicPr>
            <a:picLocks noChangeAspect="1"/>
          </p:cNvPicPr>
          <p:nvPr/>
        </p:nvPicPr>
        <p:blipFill>
          <a:blip r:embed="rId7"/>
          <a:stretch>
            <a:fillRect/>
          </a:stretch>
        </p:blipFill>
        <p:spPr>
          <a:xfrm>
            <a:off x="453087" y="3079968"/>
            <a:ext cx="4486830" cy="3375760"/>
          </a:xfrm>
          <a:prstGeom prst="rect">
            <a:avLst/>
          </a:prstGeom>
        </p:spPr>
      </p:pic>
    </p:spTree>
    <p:extLst>
      <p:ext uri="{BB962C8B-B14F-4D97-AF65-F5344CB8AC3E}">
        <p14:creationId xmlns:p14="http://schemas.microsoft.com/office/powerpoint/2010/main" val="3565065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5"/>
          <p:cNvSpPr txBox="1">
            <a:spLocks noGrp="1"/>
          </p:cNvSpPr>
          <p:nvPr>
            <p:ph type="title"/>
          </p:nvPr>
        </p:nvSpPr>
        <p:spPr>
          <a:xfrm>
            <a:off x="325822" y="1030015"/>
            <a:ext cx="7893840" cy="704192"/>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accent1"/>
              </a:buClr>
              <a:buSzPts val="3600"/>
              <a:buFont typeface="Trebuchet MS"/>
              <a:buNone/>
            </a:pPr>
            <a:r>
              <a:rPr lang="en-US" dirty="0"/>
              <a:t>Students Mobility at OTH </a:t>
            </a:r>
            <a:r>
              <a:rPr lang="en-US" dirty="0" err="1"/>
              <a:t>Amberg-Weiden</a:t>
            </a:r>
            <a:r>
              <a:rPr lang="en-US" dirty="0"/>
              <a:t>, Spring 2024</a:t>
            </a:r>
            <a:endParaRPr dirty="0"/>
          </a:p>
        </p:txBody>
      </p:sp>
      <p:pic>
        <p:nvPicPr>
          <p:cNvPr id="287" name="Google Shape;287;p15" descr="C:\Users\Администратор\Documents\KROK\Erasmus+_new projects 2020\Collage CLIIMAN\cofundedErasmus.jpg"/>
          <p:cNvPicPr preferRelativeResize="0"/>
          <p:nvPr/>
        </p:nvPicPr>
        <p:blipFill rotWithShape="1">
          <a:blip r:embed="rId3">
            <a:alphaModFix/>
          </a:blip>
          <a:srcRect r="27590"/>
          <a:stretch/>
        </p:blipFill>
        <p:spPr>
          <a:xfrm>
            <a:off x="0" y="0"/>
            <a:ext cx="2839453" cy="786063"/>
          </a:xfrm>
          <a:prstGeom prst="rect">
            <a:avLst/>
          </a:prstGeom>
          <a:noFill/>
          <a:ln>
            <a:noFill/>
          </a:ln>
        </p:spPr>
      </p:pic>
      <p:pic>
        <p:nvPicPr>
          <p:cNvPr id="288" name="Google Shape;288;p15" descr="C:\Users\Администратор\Documents\KROK\Erasmus+_new projects 2020\Infp for NEO\logo-4.jpg"/>
          <p:cNvPicPr preferRelativeResize="0"/>
          <p:nvPr/>
        </p:nvPicPr>
        <p:blipFill rotWithShape="1">
          <a:blip r:embed="rId4">
            <a:alphaModFix/>
          </a:blip>
          <a:srcRect/>
          <a:stretch/>
        </p:blipFill>
        <p:spPr>
          <a:xfrm>
            <a:off x="10733314" y="162233"/>
            <a:ext cx="1353055" cy="671956"/>
          </a:xfrm>
          <a:prstGeom prst="rect">
            <a:avLst/>
          </a:prstGeom>
          <a:noFill/>
          <a:ln>
            <a:noFill/>
          </a:ln>
        </p:spPr>
      </p:pic>
      <p:sp>
        <p:nvSpPr>
          <p:cNvPr id="8" name="Rectangle 23">
            <a:extLst>
              <a:ext uri="{FF2B5EF4-FFF2-40B4-BE49-F238E27FC236}">
                <a16:creationId xmlns:a16="http://schemas.microsoft.com/office/drawing/2014/main" id="{AA131739-D110-4C4A-D596-4F07D547FA06}"/>
              </a:ext>
            </a:extLst>
          </p:cNvPr>
          <p:cNvSpPr>
            <a:spLocks noChangeArrowheads="1"/>
          </p:cNvSpPr>
          <p:nvPr/>
        </p:nvSpPr>
        <p:spPr bwMode="auto">
          <a:xfrm>
            <a:off x="310277" y="2511673"/>
            <a:ext cx="7909384" cy="4112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lang="en-US" altLang="uk-UA" dirty="0">
                <a:solidFill>
                  <a:srgbClr val="000000"/>
                </a:solidFill>
                <a:latin typeface="Aptos" panose="020B0004020202020204" pitchFamily="34" charset="0"/>
              </a:rPr>
              <a:t>Students </a:t>
            </a:r>
            <a:r>
              <a:rPr kumimoji="0" lang="uk-UA" altLang="uk-UA" b="0" i="0" u="none" strike="noStrike" cap="none" normalizeH="0" baseline="0" dirty="0">
                <a:ln>
                  <a:noFill/>
                </a:ln>
                <a:solidFill>
                  <a:srgbClr val="000000"/>
                </a:solidFill>
                <a:effectLst/>
                <a:latin typeface="Aptos" panose="020B0004020202020204" pitchFamily="34" charset="0"/>
              </a:rPr>
              <a:t>g</a:t>
            </a:r>
            <a:r>
              <a:rPr kumimoji="0" lang="en-US" altLang="uk-UA" b="0" i="0" u="none" strike="noStrike" cap="none" normalizeH="0" baseline="0" dirty="0">
                <a:ln>
                  <a:noFill/>
                </a:ln>
                <a:solidFill>
                  <a:srgbClr val="000000"/>
                </a:solidFill>
                <a:effectLst/>
                <a:latin typeface="Aptos" panose="020B0004020202020204" pitchFamily="34" charset="0"/>
              </a:rPr>
              <a:t>o</a:t>
            </a:r>
            <a:r>
              <a:rPr kumimoji="0" lang="uk-UA" altLang="uk-UA" b="0" i="0" u="none" strike="noStrike" cap="none" normalizeH="0" baseline="0" dirty="0">
                <a:ln>
                  <a:noFill/>
                </a:ln>
                <a:solidFill>
                  <a:srgbClr val="000000"/>
                </a:solidFill>
                <a:effectLst/>
                <a:latin typeface="Aptos" panose="020B0004020202020204" pitchFamily="34" charset="0"/>
              </a:rPr>
              <a:t>t involved </a:t>
            </a:r>
            <a:r>
              <a:rPr kumimoji="0" lang="uk-UA" altLang="uk-UA" b="0" i="0" u="none" strike="noStrike" cap="none" normalizeH="0" baseline="0" dirty="0" err="1">
                <a:ln>
                  <a:noFill/>
                </a:ln>
                <a:solidFill>
                  <a:srgbClr val="000000"/>
                </a:solidFill>
                <a:effectLst/>
                <a:latin typeface="Aptos" panose="020B0004020202020204" pitchFamily="34" charset="0"/>
              </a:rPr>
              <a:t>in</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the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life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of</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the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university</a:t>
            </a:r>
            <a:r>
              <a:rPr kumimoji="0" lang="uk-UA" altLang="uk-UA" b="0" i="0" u="none" strike="noStrike" cap="none" normalizeH="0" baseline="0" dirty="0">
                <a:ln>
                  <a:noFill/>
                </a:ln>
                <a:solidFill>
                  <a:srgbClr val="000000"/>
                </a:solidFill>
                <a:effectLst/>
                <a:latin typeface="Aptos" panose="020B0004020202020204" pitchFamily="34" charset="0"/>
              </a:rPr>
              <a:t>,</a:t>
            </a:r>
            <a:r>
              <a:rPr lang="en-US" altLang="uk-UA" dirty="0">
                <a:solidFill>
                  <a:srgbClr val="000000"/>
                </a:solidFill>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attend</a:t>
            </a:r>
            <a:r>
              <a:rPr kumimoji="0" lang="en-US" altLang="uk-UA" b="0" i="0" u="none" strike="noStrike" cap="none" normalizeH="0" baseline="0" dirty="0">
                <a:ln>
                  <a:noFill/>
                </a:ln>
                <a:solidFill>
                  <a:srgbClr val="000000"/>
                </a:solidFill>
                <a:effectLst/>
                <a:latin typeface="Aptos" panose="020B0004020202020204" pitchFamily="34" charset="0"/>
              </a:rPr>
              <a:t>ed</a:t>
            </a:r>
            <a:r>
              <a:rPr kumimoji="0" lang="uk-UA" altLang="uk-UA" b="0" i="0" u="none" strike="noStrike" cap="none" normalizeH="0" baseline="0" dirty="0">
                <a:ln>
                  <a:noFill/>
                </a:ln>
                <a:solidFill>
                  <a:srgbClr val="000000"/>
                </a:solidFill>
                <a:effectLst/>
                <a:latin typeface="Aptos" panose="020B0004020202020204" pitchFamily="34" charset="0"/>
              </a:rPr>
              <a:t> a </a:t>
            </a:r>
            <a:r>
              <a:rPr kumimoji="0" lang="uk-UA" altLang="uk-UA" b="0" i="0" u="none" strike="noStrike" cap="none" normalizeH="0" baseline="0" dirty="0" err="1">
                <a:ln>
                  <a:noFill/>
                </a:ln>
                <a:solidFill>
                  <a:srgbClr val="000000"/>
                </a:solidFill>
                <a:effectLst/>
                <a:latin typeface="Aptos" panose="020B0004020202020204" pitchFamily="34" charset="0"/>
              </a:rPr>
              <a:t>variety</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of</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lectures</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e.g</a:t>
            </a:r>
            <a:r>
              <a:rPr kumimoji="0" lang="uk-UA" altLang="uk-UA" b="0" i="0" u="none" strike="noStrike" cap="none" normalizeH="0" baseline="0" dirty="0">
                <a:ln>
                  <a:noFill/>
                </a:ln>
                <a:solidFill>
                  <a:srgbClr val="000000"/>
                </a:solidFill>
                <a:effectLst/>
                <a:latin typeface="Aptos" panose="020B0004020202020204" pitchFamily="34" charset="0"/>
              </a:rPr>
              <a:t>.</a:t>
            </a:r>
            <a:r>
              <a:rPr kumimoji="0" lang="en-US"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Intercultural</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Competence</a:t>
            </a:r>
            <a:r>
              <a:rPr kumimoji="0" lang="uk-UA" altLang="uk-UA" b="0" i="0" u="none" strike="noStrike" cap="none" normalizeH="0" baseline="0" dirty="0">
                <a:ln>
                  <a:noFill/>
                </a:ln>
                <a:solidFill>
                  <a:srgbClr val="000000"/>
                </a:solidFill>
                <a:effectLst/>
                <a:latin typeface="Aptos" panose="020B0004020202020204" pitchFamily="34" charset="0"/>
              </a:rPr>
              <a:t>-DACH, </a:t>
            </a:r>
            <a:r>
              <a:rPr kumimoji="0" lang="uk-UA" altLang="uk-UA" b="0" i="0" u="none" strike="noStrike" cap="none" normalizeH="0" baseline="0" dirty="0" err="1">
                <a:ln>
                  <a:noFill/>
                </a:ln>
                <a:solidFill>
                  <a:srgbClr val="000000"/>
                </a:solidFill>
                <a:effectLst/>
                <a:latin typeface="Aptos" panose="020B0004020202020204" pitchFamily="34" charset="0"/>
              </a:rPr>
              <a:t>Leadership</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Development</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Digital</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Workforce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etc</a:t>
            </a:r>
            <a:r>
              <a:rPr kumimoji="0" lang="uk-UA" altLang="uk-UA" b="0" i="0" u="none" strike="noStrike" cap="none" normalizeH="0" baseline="0" dirty="0">
                <a:ln>
                  <a:noFill/>
                </a:ln>
                <a:solidFill>
                  <a:srgbClr val="000000"/>
                </a:solidFill>
                <a:effectLst/>
                <a:latin typeface="Aptos" panose="020B0004020202020204" pitchFamily="34" charset="0"/>
              </a:rPr>
              <a:t>. </a:t>
            </a:r>
            <a:endParaRPr kumimoji="0" lang="uk-UA" altLang="uk-UA"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lang="en-US" altLang="uk-UA" dirty="0">
                <a:solidFill>
                  <a:srgbClr val="000000"/>
                </a:solidFill>
                <a:latin typeface="Aptos" panose="020B0004020202020204" pitchFamily="34" charset="0"/>
              </a:rPr>
              <a:t>W</a:t>
            </a:r>
            <a:r>
              <a:rPr kumimoji="0" lang="uk-UA" altLang="uk-UA" b="0" i="0" u="none" strike="noStrike" cap="none" normalizeH="0" baseline="0" dirty="0" err="1">
                <a:ln>
                  <a:noFill/>
                </a:ln>
                <a:solidFill>
                  <a:srgbClr val="000000"/>
                </a:solidFill>
                <a:effectLst/>
                <a:latin typeface="Aptos" panose="020B0004020202020204" pitchFamily="34" charset="0"/>
              </a:rPr>
              <a:t>orkshops</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World</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Café</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Workshop</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Painting</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Workshop</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Green</a:t>
            </a:r>
            <a:r>
              <a:rPr kumimoji="0" lang="uk-UA" altLang="uk-UA" b="0" i="0" u="none" strike="noStrike" cap="none" normalizeH="0" baseline="0" dirty="0">
                <a:ln>
                  <a:noFill/>
                </a:ln>
                <a:solidFill>
                  <a:srgbClr val="000000"/>
                </a:solidFill>
                <a:effectLst/>
                <a:latin typeface="Aptos" panose="020B0004020202020204" pitchFamily="34" charset="0"/>
              </a:rPr>
              <a:t> Office </a:t>
            </a:r>
            <a:r>
              <a:rPr kumimoji="0" lang="uk-UA" altLang="uk-UA" b="0" i="0" u="none" strike="noStrike" cap="none" normalizeH="0" baseline="0" dirty="0" err="1">
                <a:ln>
                  <a:noFill/>
                </a:ln>
                <a:solidFill>
                  <a:srgbClr val="000000"/>
                </a:solidFill>
                <a:effectLst/>
                <a:latin typeface="Aptos" panose="020B0004020202020204" pitchFamily="34" charset="0"/>
              </a:rPr>
              <a:t>Workshop</a:t>
            </a:r>
            <a:r>
              <a:rPr kumimoji="0" lang="uk-UA" altLang="uk-UA" b="0" i="0" u="none" strike="noStrike" cap="none" normalizeH="0" baseline="0" dirty="0">
                <a:ln>
                  <a:noFill/>
                </a:ln>
                <a:solidFill>
                  <a:srgbClr val="000000"/>
                </a:solidFill>
                <a:effectLst/>
                <a:latin typeface="Aptos" panose="020B0004020202020204" pitchFamily="34" charset="0"/>
              </a:rPr>
              <a:t>,</a:t>
            </a:r>
            <a:endParaRPr kumimoji="0" lang="uk-UA" altLang="uk-UA"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lang="en-US" altLang="uk-UA" dirty="0">
                <a:solidFill>
                  <a:srgbClr val="000000"/>
                </a:solidFill>
                <a:latin typeface="Aptos" panose="020B0004020202020204" pitchFamily="34" charset="0"/>
              </a:rPr>
              <a:t>S</a:t>
            </a:r>
            <a:r>
              <a:rPr kumimoji="0" lang="uk-UA" altLang="uk-UA" b="0" i="0" u="none" strike="noStrike" cap="none" normalizeH="0" baseline="0" dirty="0" err="1">
                <a:ln>
                  <a:noFill/>
                </a:ln>
                <a:solidFill>
                  <a:srgbClr val="000000"/>
                </a:solidFill>
                <a:effectLst/>
                <a:latin typeface="Aptos" panose="020B0004020202020204" pitchFamily="34" charset="0"/>
              </a:rPr>
              <a:t>tudent</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networking</a:t>
            </a:r>
            <a:r>
              <a:rPr kumimoji="0" lang="uk-UA" altLang="uk-UA" b="0" i="0" u="none" strike="noStrike" cap="none" normalizeH="0" baseline="0" dirty="0">
                <a:ln>
                  <a:noFill/>
                </a:ln>
                <a:solidFill>
                  <a:srgbClr val="000000"/>
                </a:solidFill>
                <a:effectLst/>
                <a:latin typeface="Aptos" panose="020B0004020202020204" pitchFamily="34" charset="0"/>
              </a:rPr>
              <a:t> </a:t>
            </a:r>
            <a:endParaRPr kumimoji="0" lang="en-US" altLang="uk-UA" b="0" i="0" u="none" strike="noStrike" cap="none" normalizeH="0" baseline="0" dirty="0">
              <a:ln>
                <a:noFill/>
              </a:ln>
              <a:solidFill>
                <a:srgbClr val="000000"/>
              </a:solidFill>
              <a:effectLst/>
              <a:latin typeface="Aptos" panose="020B0004020202020204" pitchFamily="34" charset="0"/>
            </a:endParaRP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uk-UA" b="0" i="0" u="none" strike="noStrike" cap="none" normalizeH="0" baseline="0" dirty="0">
                <a:ln>
                  <a:noFill/>
                </a:ln>
                <a:solidFill>
                  <a:srgbClr val="000000"/>
                </a:solidFill>
                <a:effectLst/>
                <a:latin typeface="Aptos" panose="020B0004020202020204" pitchFamily="34" charset="0"/>
              </a:rPr>
              <a:t>Cultural experience</a:t>
            </a:r>
            <a:endParaRPr kumimoji="0" lang="uk-UA" altLang="uk-UA"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uk-UA" altLang="uk-UA" b="0" i="0" u="none" strike="noStrike" cap="none" normalizeH="0" baseline="0" dirty="0">
                <a:ln>
                  <a:noFill/>
                </a:ln>
                <a:solidFill>
                  <a:srgbClr val="000000"/>
                </a:solidFill>
                <a:effectLst/>
                <a:latin typeface="Aptos" panose="020B0004020202020204" pitchFamily="34" charset="0"/>
              </a:rPr>
              <a:t> </a:t>
            </a:r>
            <a:r>
              <a:rPr lang="en-US" altLang="uk-UA" dirty="0">
                <a:solidFill>
                  <a:srgbClr val="000000"/>
                </a:solidFill>
                <a:latin typeface="Aptos" panose="020B0004020202020204" pitchFamily="34" charset="0"/>
              </a:rPr>
              <a:t>T</a:t>
            </a:r>
            <a:r>
              <a:rPr kumimoji="0" lang="uk-UA" altLang="uk-UA" b="0" i="0" u="none" strike="noStrike" cap="none" normalizeH="0" baseline="0" dirty="0" err="1">
                <a:ln>
                  <a:noFill/>
                </a:ln>
                <a:solidFill>
                  <a:srgbClr val="000000"/>
                </a:solidFill>
                <a:effectLst/>
                <a:latin typeface="Aptos" panose="020B0004020202020204" pitchFamily="34" charset="0"/>
              </a:rPr>
              <a:t>wo-week</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German</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language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course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for</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beginners</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at</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the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end</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of</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which</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the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students</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successfully</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passed</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the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exam</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and</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received</a:t>
            </a:r>
            <a:r>
              <a:rPr kumimoji="0" lang="uk-UA" altLang="uk-UA" b="0" i="0" u="none" strike="noStrike" cap="none" normalizeH="0" baseline="0" dirty="0">
                <a:ln>
                  <a:noFill/>
                </a:ln>
                <a:solidFill>
                  <a:srgbClr val="000000"/>
                </a:solidFill>
                <a:effectLst/>
                <a:latin typeface="Aptos" panose="020B0004020202020204" pitchFamily="34" charset="0"/>
              </a:rPr>
              <a:t> a </a:t>
            </a:r>
            <a:r>
              <a:rPr kumimoji="0" lang="uk-UA" altLang="uk-UA" b="0" i="0" u="none" strike="noStrike" cap="none" normalizeH="0" baseline="0" dirty="0" err="1">
                <a:ln>
                  <a:noFill/>
                </a:ln>
                <a:solidFill>
                  <a:srgbClr val="000000"/>
                </a:solidFill>
                <a:effectLst/>
                <a:latin typeface="Aptos" panose="020B0004020202020204" pitchFamily="34" charset="0"/>
              </a:rPr>
              <a:t>certificate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of</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course</a:t>
            </a:r>
            <a:r>
              <a:rPr kumimoji="0" lang="uk-UA" altLang="uk-UA" b="0" i="0" u="none" strike="noStrike" cap="none" normalizeH="0" baseline="0" dirty="0">
                <a:ln>
                  <a:noFill/>
                </a:ln>
                <a:solidFill>
                  <a:srgbClr val="000000"/>
                </a:solidFill>
                <a:effectLst/>
                <a:latin typeface="Aptos" panose="020B0004020202020204" pitchFamily="34" charset="0"/>
              </a:rPr>
              <a:t> </a:t>
            </a:r>
            <a:r>
              <a:rPr kumimoji="0" lang="uk-UA" altLang="uk-UA" b="0" i="0" u="none" strike="noStrike" cap="none" normalizeH="0" baseline="0" dirty="0" err="1">
                <a:ln>
                  <a:noFill/>
                </a:ln>
                <a:solidFill>
                  <a:srgbClr val="000000"/>
                </a:solidFill>
                <a:effectLst/>
                <a:latin typeface="Aptos" panose="020B0004020202020204" pitchFamily="34" charset="0"/>
              </a:rPr>
              <a:t>completion</a:t>
            </a:r>
            <a:r>
              <a:rPr kumimoji="0" lang="uk-UA" altLang="uk-UA" b="0" i="0" u="none" strike="noStrike" cap="none" normalizeH="0" baseline="0" dirty="0">
                <a:ln>
                  <a:noFill/>
                </a:ln>
                <a:solidFill>
                  <a:srgbClr val="000000"/>
                </a:solidFill>
                <a:effectLst/>
                <a:latin typeface="Aptos" panose="020B0004020202020204" pitchFamily="34" charset="0"/>
              </a:rPr>
              <a:t>.</a:t>
            </a:r>
            <a:endParaRPr kumimoji="0" lang="uk-UA" altLang="uk-UA" b="0" i="0" u="none" strike="noStrike" cap="none" normalizeH="0" baseline="0" dirty="0">
              <a:ln>
                <a:noFill/>
              </a:ln>
              <a:solidFill>
                <a:schemeClr val="tx1"/>
              </a:solidFill>
              <a:effectLst/>
              <a:latin typeface="Arial" panose="020B0604020202020204" pitchFamily="34" charset="0"/>
            </a:endParaRPr>
          </a:p>
        </p:txBody>
      </p:sp>
      <p:pic>
        <p:nvPicPr>
          <p:cNvPr id="2072" name="Picture 24" descr="📔">
            <a:extLst>
              <a:ext uri="{FF2B5EF4-FFF2-40B4-BE49-F238E27FC236}">
                <a16:creationId xmlns:a16="http://schemas.microsoft.com/office/drawing/2014/main" id="{88052640-CC70-44F8-48F5-E0B3E06F8E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 y="182563"/>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
            <a:extLst>
              <a:ext uri="{FF2B5EF4-FFF2-40B4-BE49-F238E27FC236}">
                <a16:creationId xmlns:a16="http://schemas.microsoft.com/office/drawing/2014/main" id="{007DBCB4-E3A6-262B-FEBF-A2BF84F494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00" y="3651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Возможно, это изображение 12 человек и текст">
            <a:extLst>
              <a:ext uri="{FF2B5EF4-FFF2-40B4-BE49-F238E27FC236}">
                <a16:creationId xmlns:a16="http://schemas.microsoft.com/office/drawing/2014/main" id="{636AB83B-A4E1-C6CB-E6A2-5FE5D7EEE0E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11674" y="886141"/>
            <a:ext cx="3352432" cy="2810500"/>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Возможно, это изображение 7 человек, дирндль и текст «University KROK %INTER ADIS ADIS Co-funded the Erasmus+ Programme of the European Union Temps TcTeTHиT M»">
            <a:extLst>
              <a:ext uri="{FF2B5EF4-FFF2-40B4-BE49-F238E27FC236}">
                <a16:creationId xmlns:a16="http://schemas.microsoft.com/office/drawing/2014/main" id="{3DDB681B-7365-9FC0-F9D8-23C5CDBF69C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11674" y="3748593"/>
            <a:ext cx="3352433" cy="281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219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734" y="1531219"/>
            <a:ext cx="10998490" cy="1028701"/>
          </a:xfrm>
        </p:spPr>
        <p:txBody>
          <a:bodyPr>
            <a:noAutofit/>
          </a:bodyPr>
          <a:lstStyle/>
          <a:p>
            <a:pPr algn="ctr"/>
            <a:r>
              <a:rPr lang="en-US" sz="2800" b="1" dirty="0"/>
              <a:t>Project Erasmus+  </a:t>
            </a:r>
            <a:br>
              <a:rPr lang="uk-UA" sz="2800" b="1" dirty="0"/>
            </a:br>
            <a:r>
              <a:rPr lang="en-US" sz="2800" dirty="0"/>
              <a:t>Capacity Building of Higher Education, </a:t>
            </a:r>
            <a:br>
              <a:rPr lang="uk-UA" sz="2800" dirty="0"/>
            </a:br>
            <a:r>
              <a:rPr lang="en-US" sz="3600" b="1" dirty="0"/>
              <a:t>INTERADIS </a:t>
            </a:r>
            <a:r>
              <a:rPr lang="tr-TR" sz="3600" b="1" dirty="0"/>
              <a:t>«</a:t>
            </a:r>
            <a:r>
              <a:rPr lang="en-GB" sz="3600" b="1" dirty="0"/>
              <a:t>International Students Adaptation </a:t>
            </a:r>
            <a:br>
              <a:rPr lang="en-GB" sz="3600" b="1" dirty="0"/>
            </a:br>
            <a:r>
              <a:rPr lang="en-GB" sz="3600" b="1" dirty="0"/>
              <a:t>and Integration</a:t>
            </a:r>
            <a:r>
              <a:rPr lang="ru-RU" sz="3600" b="1" dirty="0"/>
              <a:t>»</a:t>
            </a:r>
            <a:r>
              <a:rPr lang="tr-TR" sz="3600" b="1" dirty="0"/>
              <a:t> </a:t>
            </a:r>
            <a:endParaRPr lang="tr-TR" sz="2800" dirty="0"/>
          </a:p>
        </p:txBody>
      </p:sp>
      <p:sp>
        <p:nvSpPr>
          <p:cNvPr id="3" name="Объект 2"/>
          <p:cNvSpPr>
            <a:spLocks noGrp="1"/>
          </p:cNvSpPr>
          <p:nvPr>
            <p:ph idx="1"/>
          </p:nvPr>
        </p:nvSpPr>
        <p:spPr>
          <a:xfrm>
            <a:off x="352927" y="3753293"/>
            <a:ext cx="10380387" cy="2778135"/>
          </a:xfrm>
        </p:spPr>
        <p:txBody>
          <a:bodyPr>
            <a:normAutofit/>
          </a:bodyPr>
          <a:lstStyle/>
          <a:p>
            <a:pPr marL="0" indent="0">
              <a:buNone/>
            </a:pPr>
            <a:r>
              <a:rPr lang="en-US" sz="2800" dirty="0"/>
              <a:t> </a:t>
            </a:r>
          </a:p>
          <a:p>
            <a:pPr marL="0" indent="0">
              <a:buNone/>
            </a:pPr>
            <a:endParaRPr lang="en-US" sz="2800" dirty="0"/>
          </a:p>
          <a:p>
            <a:pPr marL="0" indent="0">
              <a:buNone/>
            </a:pPr>
            <a:endParaRPr lang="en-US" sz="2800" dirty="0"/>
          </a:p>
          <a:p>
            <a:pPr marL="0" indent="0">
              <a:buNone/>
            </a:pPr>
            <a:endParaRPr lang="ru-RU" dirty="0"/>
          </a:p>
        </p:txBody>
      </p:sp>
      <p:sp>
        <p:nvSpPr>
          <p:cNvPr id="8" name="Объект 2"/>
          <p:cNvSpPr txBox="1">
            <a:spLocks/>
          </p:cNvSpPr>
          <p:nvPr/>
        </p:nvSpPr>
        <p:spPr>
          <a:xfrm>
            <a:off x="2408222" y="3146702"/>
            <a:ext cx="7686391" cy="3104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
            </a:pPr>
            <a:r>
              <a:rPr lang="en-US" sz="2800" dirty="0">
                <a:solidFill>
                  <a:schemeClr val="accent1">
                    <a:lumMod val="50000"/>
                  </a:schemeClr>
                </a:solidFill>
              </a:rPr>
              <a:t>About the Project in brief</a:t>
            </a:r>
          </a:p>
          <a:p>
            <a:pPr>
              <a:buFont typeface="Wingdings" panose="05000000000000000000" pitchFamily="2" charset="2"/>
              <a:buChar char="§"/>
            </a:pPr>
            <a:r>
              <a:rPr lang="en-US" sz="2800" dirty="0">
                <a:solidFill>
                  <a:schemeClr val="accent1">
                    <a:lumMod val="50000"/>
                  </a:schemeClr>
                </a:solidFill>
              </a:rPr>
              <a:t>Joint Project Activities and Meetings</a:t>
            </a:r>
          </a:p>
          <a:p>
            <a:pPr>
              <a:buFont typeface="Wingdings" panose="05000000000000000000" pitchFamily="2" charset="2"/>
              <a:buChar char="§"/>
            </a:pPr>
            <a:r>
              <a:rPr lang="en-US" sz="3600" b="1" dirty="0">
                <a:solidFill>
                  <a:schemeClr val="accent1">
                    <a:lumMod val="50000"/>
                  </a:schemeClr>
                </a:solidFill>
              </a:rPr>
              <a:t>Dissemination</a:t>
            </a:r>
          </a:p>
          <a:p>
            <a:pPr>
              <a:buFont typeface="Wingdings" panose="05000000000000000000" pitchFamily="2" charset="2"/>
              <a:buChar char="§"/>
            </a:pPr>
            <a:r>
              <a:rPr lang="en-US" sz="2800" dirty="0">
                <a:solidFill>
                  <a:schemeClr val="accent1">
                    <a:lumMod val="50000"/>
                  </a:schemeClr>
                </a:solidFill>
              </a:rPr>
              <a:t>Project implementation on the example of KROK University</a:t>
            </a:r>
          </a:p>
          <a:p>
            <a:pPr marL="0" indent="0">
              <a:buNone/>
            </a:pPr>
            <a:endParaRPr lang="en-US" sz="2800" dirty="0">
              <a:solidFill>
                <a:schemeClr val="accent1">
                  <a:lumMod val="50000"/>
                </a:schemeClr>
              </a:solidFill>
            </a:endParaRPr>
          </a:p>
          <a:p>
            <a:pPr>
              <a:buFont typeface="Wingdings" panose="05000000000000000000" pitchFamily="2" charset="2"/>
              <a:buChar char="§"/>
            </a:pPr>
            <a:endParaRPr lang="en-US" sz="2800" dirty="0">
              <a:solidFill>
                <a:schemeClr val="accent1">
                  <a:lumMod val="50000"/>
                </a:schemeClr>
              </a:solidFill>
            </a:endParaRPr>
          </a:p>
        </p:txBody>
      </p:sp>
      <p:pic>
        <p:nvPicPr>
          <p:cNvPr id="12"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6"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776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3"/>
          <p:cNvSpPr txBox="1">
            <a:spLocks noGrp="1"/>
          </p:cNvSpPr>
          <p:nvPr>
            <p:ph type="title"/>
          </p:nvPr>
        </p:nvSpPr>
        <p:spPr>
          <a:xfrm>
            <a:off x="2661719" y="937460"/>
            <a:ext cx="10183856" cy="11430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dirty="0"/>
              <a:t>Dissemination. Project website</a:t>
            </a:r>
            <a:endParaRPr dirty="0"/>
          </a:p>
        </p:txBody>
      </p:sp>
      <p:sp>
        <p:nvSpPr>
          <p:cNvPr id="313" name="Google Shape;313;p23"/>
          <p:cNvSpPr txBox="1">
            <a:spLocks noGrp="1"/>
          </p:cNvSpPr>
          <p:nvPr>
            <p:ph type="body" idx="1"/>
          </p:nvPr>
        </p:nvSpPr>
        <p:spPr>
          <a:xfrm>
            <a:off x="467468" y="1973900"/>
            <a:ext cx="7851314" cy="489980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40"/>
              <a:buNone/>
            </a:pPr>
            <a:r>
              <a:rPr lang="en-US" dirty="0">
                <a:solidFill>
                  <a:srgbClr val="3F3F3F"/>
                </a:solidFill>
              </a:rPr>
              <a:t>Project website contains </a:t>
            </a:r>
          </a:p>
          <a:p>
            <a:pPr marL="0" lvl="0" indent="0" algn="l" rtl="0">
              <a:lnSpc>
                <a:spcPct val="100000"/>
              </a:lnSpc>
              <a:spcBef>
                <a:spcPts val="0"/>
              </a:spcBef>
              <a:spcAft>
                <a:spcPts val="0"/>
              </a:spcAft>
              <a:buSzPts val="1440"/>
              <a:buNone/>
            </a:pPr>
            <a:endParaRPr dirty="0"/>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info about the project</a:t>
            </a:r>
            <a:endParaRPr dirty="0"/>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Meetings with pictures</a:t>
            </a:r>
            <a:endParaRPr dirty="0"/>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Newsletters</a:t>
            </a:r>
            <a:endParaRPr dirty="0"/>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Project key documents</a:t>
            </a:r>
            <a:endParaRPr dirty="0"/>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Short information about the partners</a:t>
            </a:r>
          </a:p>
          <a:p>
            <a:pPr marL="342900" lvl="0" indent="-342900" algn="l" rtl="0">
              <a:lnSpc>
                <a:spcPct val="100000"/>
              </a:lnSpc>
              <a:spcBef>
                <a:spcPts val="1000"/>
              </a:spcBef>
              <a:spcAft>
                <a:spcPts val="0"/>
              </a:spcAft>
              <a:buSzPts val="1440"/>
              <a:buFont typeface="Noto Sans Symbols"/>
              <a:buChar char="►"/>
            </a:pPr>
            <a:r>
              <a:rPr lang="de-DE" dirty="0">
                <a:hlinkClick r:id="rId3"/>
              </a:rPr>
              <a:t>https://interadiscoordinat.wixsite.com/interadis</a:t>
            </a:r>
            <a:endParaRPr lang="en-US" dirty="0">
              <a:solidFill>
                <a:srgbClr val="3F3F3F"/>
              </a:solidFill>
            </a:endParaRPr>
          </a:p>
          <a:p>
            <a:pPr marL="342900" lvl="0" indent="-342900" algn="l" rtl="0">
              <a:lnSpc>
                <a:spcPct val="100000"/>
              </a:lnSpc>
              <a:spcBef>
                <a:spcPts val="1000"/>
              </a:spcBef>
              <a:spcAft>
                <a:spcPts val="0"/>
              </a:spcAft>
              <a:buSzPts val="1440"/>
              <a:buFont typeface="Noto Sans Symbols"/>
              <a:buChar char="►"/>
            </a:pPr>
            <a:endParaRPr dirty="0"/>
          </a:p>
          <a:p>
            <a:pPr marL="342900" lvl="0" indent="-251459" algn="l" rtl="0">
              <a:lnSpc>
                <a:spcPct val="100000"/>
              </a:lnSpc>
              <a:spcBef>
                <a:spcPts val="1000"/>
              </a:spcBef>
              <a:spcAft>
                <a:spcPts val="0"/>
              </a:spcAft>
              <a:buSzPts val="1440"/>
              <a:buFont typeface="Noto Sans Symbols"/>
              <a:buNone/>
            </a:pPr>
            <a:endParaRPr dirty="0"/>
          </a:p>
        </p:txBody>
      </p:sp>
      <p:pic>
        <p:nvPicPr>
          <p:cNvPr id="314" name="Google Shape;314;p23" descr="C:\Users\Администратор\Documents\KROK\Erasmus+_new projects 2020\Collage CLIIMAN\cofundedErasmus.jpg"/>
          <p:cNvPicPr preferRelativeResize="0"/>
          <p:nvPr/>
        </p:nvPicPr>
        <p:blipFill rotWithShape="1">
          <a:blip r:embed="rId4">
            <a:alphaModFix/>
          </a:blip>
          <a:srcRect r="27590"/>
          <a:stretch/>
        </p:blipFill>
        <p:spPr>
          <a:xfrm>
            <a:off x="0" y="0"/>
            <a:ext cx="2839453" cy="786063"/>
          </a:xfrm>
          <a:prstGeom prst="rect">
            <a:avLst/>
          </a:prstGeom>
          <a:noFill/>
          <a:ln>
            <a:noFill/>
          </a:ln>
        </p:spPr>
      </p:pic>
      <p:pic>
        <p:nvPicPr>
          <p:cNvPr id="315" name="Google Shape;315;p23" descr="C:\Users\Администратор\Documents\KROK\Erasmus+_new projects 2020\Infp for NEO\logo-4.jpg"/>
          <p:cNvPicPr preferRelativeResize="0"/>
          <p:nvPr/>
        </p:nvPicPr>
        <p:blipFill rotWithShape="1">
          <a:blip r:embed="rId5">
            <a:alphaModFix/>
          </a:blip>
          <a:srcRect/>
          <a:stretch/>
        </p:blipFill>
        <p:spPr>
          <a:xfrm>
            <a:off x="10733314" y="162233"/>
            <a:ext cx="1353055" cy="671956"/>
          </a:xfrm>
          <a:prstGeom prst="rect">
            <a:avLst/>
          </a:prstGeom>
          <a:noFill/>
          <a:ln>
            <a:noFill/>
          </a:ln>
        </p:spPr>
      </p:pic>
      <p:pic>
        <p:nvPicPr>
          <p:cNvPr id="316" name="Google Shape;316;p23"/>
          <p:cNvPicPr preferRelativeResize="0"/>
          <p:nvPr/>
        </p:nvPicPr>
        <p:blipFill rotWithShape="1">
          <a:blip r:embed="rId6">
            <a:alphaModFix/>
          </a:blip>
          <a:srcRect t="11423" b="5387"/>
          <a:stretch/>
        </p:blipFill>
        <p:spPr>
          <a:xfrm>
            <a:off x="5089814" y="1973900"/>
            <a:ext cx="6634718" cy="310470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7"/>
          <p:cNvSpPr txBox="1">
            <a:spLocks noGrp="1"/>
          </p:cNvSpPr>
          <p:nvPr>
            <p:ph type="title"/>
          </p:nvPr>
        </p:nvSpPr>
        <p:spPr>
          <a:xfrm>
            <a:off x="2134177" y="918456"/>
            <a:ext cx="8596668" cy="82644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dirty="0"/>
              <a:t>Dissemination. Facebook group</a:t>
            </a:r>
            <a:endParaRPr dirty="0"/>
          </a:p>
        </p:txBody>
      </p:sp>
      <p:sp>
        <p:nvSpPr>
          <p:cNvPr id="322" name="Google Shape;322;p17"/>
          <p:cNvSpPr txBox="1">
            <a:spLocks noGrp="1"/>
          </p:cNvSpPr>
          <p:nvPr>
            <p:ph type="body" idx="1"/>
          </p:nvPr>
        </p:nvSpPr>
        <p:spPr>
          <a:xfrm>
            <a:off x="352927" y="1930399"/>
            <a:ext cx="11324065" cy="455449"/>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100000"/>
              </a:lnSpc>
              <a:spcBef>
                <a:spcPts val="0"/>
              </a:spcBef>
              <a:spcAft>
                <a:spcPts val="0"/>
              </a:spcAft>
              <a:buSzPts val="1440"/>
              <a:buNone/>
            </a:pPr>
            <a:r>
              <a:rPr lang="en-US" u="sng">
                <a:solidFill>
                  <a:schemeClr val="hlink"/>
                </a:solidFill>
                <a:hlinkClick r:id="rId3"/>
              </a:rPr>
              <a:t>https://www.facebook.com/InternationalStudentsAdaptationandntegration</a:t>
            </a:r>
            <a:endParaRPr/>
          </a:p>
          <a:p>
            <a:pPr marL="0" lvl="0" indent="0" algn="ctr" rtl="0">
              <a:lnSpc>
                <a:spcPct val="100000"/>
              </a:lnSpc>
              <a:spcBef>
                <a:spcPts val="1000"/>
              </a:spcBef>
              <a:spcAft>
                <a:spcPts val="0"/>
              </a:spcAft>
              <a:buSzPts val="1440"/>
              <a:buNone/>
            </a:pPr>
            <a:endParaRPr/>
          </a:p>
        </p:txBody>
      </p:sp>
      <p:pic>
        <p:nvPicPr>
          <p:cNvPr id="323" name="Google Shape;323;p17" descr="C:\Users\Администратор\Documents\KROK\Erasmus+_new projects 2020\Collage CLIIMAN\cofundedErasmus.jpg"/>
          <p:cNvPicPr preferRelativeResize="0"/>
          <p:nvPr/>
        </p:nvPicPr>
        <p:blipFill rotWithShape="1">
          <a:blip r:embed="rId4">
            <a:alphaModFix/>
          </a:blip>
          <a:srcRect r="27590"/>
          <a:stretch/>
        </p:blipFill>
        <p:spPr>
          <a:xfrm>
            <a:off x="0" y="0"/>
            <a:ext cx="2935705" cy="834189"/>
          </a:xfrm>
          <a:prstGeom prst="rect">
            <a:avLst/>
          </a:prstGeom>
          <a:noFill/>
          <a:ln>
            <a:noFill/>
          </a:ln>
        </p:spPr>
      </p:pic>
      <p:pic>
        <p:nvPicPr>
          <p:cNvPr id="324" name="Google Shape;324;p17"/>
          <p:cNvPicPr preferRelativeResize="0"/>
          <p:nvPr/>
        </p:nvPicPr>
        <p:blipFill rotWithShape="1">
          <a:blip r:embed="rId5">
            <a:alphaModFix/>
          </a:blip>
          <a:srcRect l="22281" t="13878" r="9301" b="23772"/>
          <a:stretch/>
        </p:blipFill>
        <p:spPr>
          <a:xfrm>
            <a:off x="1968947" y="2529756"/>
            <a:ext cx="7577959" cy="3884793"/>
          </a:xfrm>
          <a:prstGeom prst="rect">
            <a:avLst/>
          </a:prstGeom>
          <a:noFill/>
          <a:ln>
            <a:noFill/>
          </a:ln>
        </p:spPr>
      </p:pic>
      <p:pic>
        <p:nvPicPr>
          <p:cNvPr id="325" name="Google Shape;325;p17" descr="C:\Users\Администратор\Documents\KROK\Erasmus+_new projects 2020\Infp for NEO\logo-4.jpg"/>
          <p:cNvPicPr preferRelativeResize="0"/>
          <p:nvPr/>
        </p:nvPicPr>
        <p:blipFill rotWithShape="1">
          <a:blip r:embed="rId6">
            <a:alphaModFix/>
          </a:blip>
          <a:srcRect/>
          <a:stretch/>
        </p:blipFill>
        <p:spPr>
          <a:xfrm>
            <a:off x="10733314" y="162233"/>
            <a:ext cx="1353055" cy="6719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0"/>
          <p:cNvSpPr txBox="1">
            <a:spLocks noGrp="1"/>
          </p:cNvSpPr>
          <p:nvPr>
            <p:ph type="title"/>
          </p:nvPr>
        </p:nvSpPr>
        <p:spPr>
          <a:xfrm>
            <a:off x="2199991" y="834189"/>
            <a:ext cx="8050991" cy="82644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dirty="0"/>
              <a:t>Dissemination.</a:t>
            </a:r>
            <a:r>
              <a:rPr lang="en-US" b="1" dirty="0"/>
              <a:t> </a:t>
            </a:r>
            <a:r>
              <a:rPr lang="en-US" dirty="0"/>
              <a:t>#INTERADIS</a:t>
            </a:r>
            <a:endParaRPr dirty="0"/>
          </a:p>
        </p:txBody>
      </p:sp>
      <p:sp>
        <p:nvSpPr>
          <p:cNvPr id="342" name="Google Shape;342;p20"/>
          <p:cNvSpPr txBox="1">
            <a:spLocks noGrp="1"/>
          </p:cNvSpPr>
          <p:nvPr>
            <p:ph type="body" idx="1"/>
          </p:nvPr>
        </p:nvSpPr>
        <p:spPr>
          <a:xfrm>
            <a:off x="184763" y="1795516"/>
            <a:ext cx="9771000" cy="460102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40"/>
              <a:buNone/>
            </a:pPr>
            <a:r>
              <a:rPr lang="en-US" u="sng" dirty="0">
                <a:solidFill>
                  <a:schemeClr val="hlink"/>
                </a:solidFill>
                <a:hlinkClick r:id="rId3"/>
              </a:rPr>
              <a:t>               https://www.facebook.com/hashtag/INTERADIS/</a:t>
            </a:r>
            <a:endParaRPr dirty="0"/>
          </a:p>
          <a:p>
            <a:pPr marL="0" lvl="0" indent="0" algn="l" rtl="0">
              <a:lnSpc>
                <a:spcPct val="100000"/>
              </a:lnSpc>
              <a:spcBef>
                <a:spcPts val="1000"/>
              </a:spcBef>
              <a:spcAft>
                <a:spcPts val="0"/>
              </a:spcAft>
              <a:buSzPts val="1440"/>
              <a:buNone/>
            </a:pPr>
            <a:endParaRPr dirty="0"/>
          </a:p>
        </p:txBody>
      </p:sp>
      <p:pic>
        <p:nvPicPr>
          <p:cNvPr id="343" name="Google Shape;343;p20" descr="C:\Users\Администратор\Documents\KROK\Erasmus+_new projects 2020\Collage CLIIMAN\cofundedErasmus.jpg"/>
          <p:cNvPicPr preferRelativeResize="0"/>
          <p:nvPr/>
        </p:nvPicPr>
        <p:blipFill rotWithShape="1">
          <a:blip r:embed="rId4">
            <a:alphaModFix/>
          </a:blip>
          <a:srcRect r="27590"/>
          <a:stretch/>
        </p:blipFill>
        <p:spPr>
          <a:xfrm>
            <a:off x="0" y="0"/>
            <a:ext cx="2935705" cy="834189"/>
          </a:xfrm>
          <a:prstGeom prst="rect">
            <a:avLst/>
          </a:prstGeom>
          <a:noFill/>
          <a:ln>
            <a:noFill/>
          </a:ln>
        </p:spPr>
      </p:pic>
      <p:pic>
        <p:nvPicPr>
          <p:cNvPr id="344" name="Google Shape;344;p20" descr="C:\Users\Администратор\Documents\KROK\Erasmus+_new projects 2020\Infp for NEO\logo-4.jpg"/>
          <p:cNvPicPr preferRelativeResize="0"/>
          <p:nvPr/>
        </p:nvPicPr>
        <p:blipFill rotWithShape="1">
          <a:blip r:embed="rId5">
            <a:alphaModFix/>
          </a:blip>
          <a:srcRect/>
          <a:stretch/>
        </p:blipFill>
        <p:spPr>
          <a:xfrm>
            <a:off x="10733314" y="162233"/>
            <a:ext cx="1353055" cy="671956"/>
          </a:xfrm>
          <a:prstGeom prst="rect">
            <a:avLst/>
          </a:prstGeom>
          <a:noFill/>
          <a:ln>
            <a:noFill/>
          </a:ln>
        </p:spPr>
      </p:pic>
      <p:pic>
        <p:nvPicPr>
          <p:cNvPr id="345" name="Google Shape;345;p20"/>
          <p:cNvPicPr preferRelativeResize="0"/>
          <p:nvPr/>
        </p:nvPicPr>
        <p:blipFill rotWithShape="1">
          <a:blip r:embed="rId6">
            <a:alphaModFix/>
          </a:blip>
          <a:srcRect l="30258" t="11646" r="37500" b="4671"/>
          <a:stretch/>
        </p:blipFill>
        <p:spPr>
          <a:xfrm>
            <a:off x="5678830" y="2359941"/>
            <a:ext cx="2897031" cy="4036604"/>
          </a:xfrm>
          <a:prstGeom prst="rect">
            <a:avLst/>
          </a:prstGeom>
          <a:noFill/>
          <a:ln>
            <a:noFill/>
          </a:ln>
        </p:spPr>
      </p:pic>
      <p:pic>
        <p:nvPicPr>
          <p:cNvPr id="346" name="Google Shape;346;p20"/>
          <p:cNvPicPr preferRelativeResize="0"/>
          <p:nvPr/>
        </p:nvPicPr>
        <p:blipFill rotWithShape="1">
          <a:blip r:embed="rId7">
            <a:alphaModFix/>
          </a:blip>
          <a:srcRect l="37328" t="54517" r="38877" b="4365"/>
          <a:stretch/>
        </p:blipFill>
        <p:spPr>
          <a:xfrm>
            <a:off x="96491" y="2746477"/>
            <a:ext cx="3518788" cy="3310108"/>
          </a:xfrm>
          <a:prstGeom prst="rect">
            <a:avLst/>
          </a:prstGeom>
          <a:noFill/>
          <a:ln>
            <a:noFill/>
          </a:ln>
        </p:spPr>
      </p:pic>
      <p:pic>
        <p:nvPicPr>
          <p:cNvPr id="347" name="Google Shape;347;p20"/>
          <p:cNvPicPr preferRelativeResize="0"/>
          <p:nvPr/>
        </p:nvPicPr>
        <p:blipFill rotWithShape="1">
          <a:blip r:embed="rId8">
            <a:alphaModFix/>
          </a:blip>
          <a:srcRect l="64514" t="16554" r="12027" b="11818"/>
          <a:stretch/>
        </p:blipFill>
        <p:spPr>
          <a:xfrm>
            <a:off x="3615279" y="2398274"/>
            <a:ext cx="2063551" cy="3901722"/>
          </a:xfrm>
          <a:prstGeom prst="rect">
            <a:avLst/>
          </a:prstGeom>
          <a:noFill/>
          <a:ln>
            <a:noFill/>
          </a:ln>
        </p:spPr>
      </p:pic>
      <p:pic>
        <p:nvPicPr>
          <p:cNvPr id="3" name="Рисунок 2">
            <a:extLst>
              <a:ext uri="{FF2B5EF4-FFF2-40B4-BE49-F238E27FC236}">
                <a16:creationId xmlns:a16="http://schemas.microsoft.com/office/drawing/2014/main" id="{5EDD7150-4B97-9650-62A7-AC7A5189F5B8}"/>
              </a:ext>
            </a:extLst>
          </p:cNvPr>
          <p:cNvPicPr>
            <a:picLocks noChangeAspect="1"/>
          </p:cNvPicPr>
          <p:nvPr/>
        </p:nvPicPr>
        <p:blipFill>
          <a:blip r:embed="rId9"/>
          <a:stretch>
            <a:fillRect/>
          </a:stretch>
        </p:blipFill>
        <p:spPr>
          <a:xfrm>
            <a:off x="8513217" y="3085599"/>
            <a:ext cx="3450377" cy="293821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2"/>
          <p:cNvSpPr txBox="1">
            <a:spLocks noGrp="1"/>
          </p:cNvSpPr>
          <p:nvPr>
            <p:ph type="title"/>
          </p:nvPr>
        </p:nvSpPr>
        <p:spPr>
          <a:xfrm>
            <a:off x="2154724" y="761332"/>
            <a:ext cx="7123419" cy="657565"/>
          </a:xfrm>
          <a:prstGeom prst="rect">
            <a:avLst/>
          </a:prstGeom>
          <a:noFill/>
          <a:ln>
            <a:noFill/>
          </a:ln>
        </p:spPr>
        <p:txBody>
          <a:bodyPr spcFirstLastPara="1" wrap="square" lIns="91425" tIns="45700" rIns="91425" bIns="45700" anchor="t" anchorCtr="0">
            <a:normAutofit fontScale="90000"/>
          </a:bodyPr>
          <a:lstStyle/>
          <a:p>
            <a:pPr marL="0" lvl="0" indent="0" algn="l" rtl="0">
              <a:lnSpc>
                <a:spcPct val="100000"/>
              </a:lnSpc>
              <a:spcBef>
                <a:spcPts val="0"/>
              </a:spcBef>
              <a:spcAft>
                <a:spcPts val="0"/>
              </a:spcAft>
              <a:buClr>
                <a:schemeClr val="accent1"/>
              </a:buClr>
              <a:buSzPts val="3600"/>
              <a:buFont typeface="Trebuchet MS"/>
              <a:buNone/>
            </a:pPr>
            <a:r>
              <a:rPr lang="en-US" dirty="0"/>
              <a:t>Dissemination. Project Newsletter</a:t>
            </a:r>
            <a:endParaRPr dirty="0"/>
          </a:p>
        </p:txBody>
      </p:sp>
      <p:sp>
        <p:nvSpPr>
          <p:cNvPr id="361" name="Google Shape;361;p22"/>
          <p:cNvSpPr txBox="1">
            <a:spLocks noGrp="1"/>
          </p:cNvSpPr>
          <p:nvPr>
            <p:ph type="body" idx="1"/>
          </p:nvPr>
        </p:nvSpPr>
        <p:spPr>
          <a:xfrm>
            <a:off x="92100" y="1139376"/>
            <a:ext cx="12007801" cy="21921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00000"/>
              </a:lnSpc>
              <a:spcBef>
                <a:spcPts val="0"/>
              </a:spcBef>
              <a:spcAft>
                <a:spcPts val="0"/>
              </a:spcAft>
              <a:buSzPts val="1440"/>
              <a:buNone/>
            </a:pPr>
            <a:endParaRPr dirty="0">
              <a:solidFill>
                <a:srgbClr val="3F3F3F"/>
              </a:solidFill>
            </a:endParaRPr>
          </a:p>
          <a:p>
            <a:pPr marL="342900" lvl="0" indent="-342900" algn="l" rtl="0">
              <a:lnSpc>
                <a:spcPct val="100000"/>
              </a:lnSpc>
              <a:spcBef>
                <a:spcPts val="1000"/>
              </a:spcBef>
              <a:spcAft>
                <a:spcPts val="0"/>
              </a:spcAft>
              <a:buSzPts val="1440"/>
              <a:buFont typeface="Noto Sans Symbols"/>
              <a:buChar char="►"/>
            </a:pPr>
            <a:r>
              <a:rPr lang="en-US" dirty="0">
                <a:solidFill>
                  <a:srgbClr val="3F3F3F"/>
                </a:solidFill>
              </a:rPr>
              <a:t>The materials that can be prepared– news and partner updates, articles, info on events, useful links, successful stories, useful and interesting experience, statistics, reports as well as info of partners, students and alumni.</a:t>
            </a:r>
            <a:endParaRPr dirty="0"/>
          </a:p>
          <a:p>
            <a:pPr marL="342900" lvl="0" indent="-342900" algn="l" rtl="0">
              <a:lnSpc>
                <a:spcPct val="100000"/>
              </a:lnSpc>
              <a:spcBef>
                <a:spcPts val="1000"/>
              </a:spcBef>
              <a:spcAft>
                <a:spcPts val="0"/>
              </a:spcAft>
              <a:buSzPts val="1440"/>
              <a:buChar char="►"/>
            </a:pPr>
            <a:r>
              <a:rPr lang="en-US" dirty="0">
                <a:solidFill>
                  <a:srgbClr val="3F3F3F"/>
                </a:solidFill>
              </a:rPr>
              <a:t>The newsletters </a:t>
            </a:r>
            <a:r>
              <a:rPr lang="en-US" dirty="0"/>
              <a:t>are </a:t>
            </a:r>
            <a:r>
              <a:rPr lang="en-US" dirty="0">
                <a:solidFill>
                  <a:srgbClr val="3F3F3F"/>
                </a:solidFill>
              </a:rPr>
              <a:t>be also placed on the project website</a:t>
            </a:r>
            <a:endParaRPr dirty="0"/>
          </a:p>
          <a:p>
            <a:pPr marL="342900" lvl="0" indent="-251459" algn="l" rtl="0">
              <a:lnSpc>
                <a:spcPct val="100000"/>
              </a:lnSpc>
              <a:spcBef>
                <a:spcPts val="1000"/>
              </a:spcBef>
              <a:spcAft>
                <a:spcPts val="0"/>
              </a:spcAft>
              <a:buSzPts val="1440"/>
              <a:buNone/>
            </a:pPr>
            <a:endParaRPr dirty="0">
              <a:solidFill>
                <a:srgbClr val="3F3F3F"/>
              </a:solidFill>
            </a:endParaRPr>
          </a:p>
        </p:txBody>
      </p:sp>
      <p:pic>
        <p:nvPicPr>
          <p:cNvPr id="362" name="Google Shape;362;p22" descr="C:\Users\Администратор\Documents\KROK\Erasmus+_new projects 2020\Collage CLIIMAN\cofundedErasmus.jpg"/>
          <p:cNvPicPr preferRelativeResize="0"/>
          <p:nvPr/>
        </p:nvPicPr>
        <p:blipFill rotWithShape="1">
          <a:blip r:embed="rId3">
            <a:alphaModFix/>
          </a:blip>
          <a:srcRect r="27590"/>
          <a:stretch/>
        </p:blipFill>
        <p:spPr>
          <a:xfrm>
            <a:off x="0" y="0"/>
            <a:ext cx="2839453" cy="786063"/>
          </a:xfrm>
          <a:prstGeom prst="rect">
            <a:avLst/>
          </a:prstGeom>
          <a:noFill/>
          <a:ln>
            <a:noFill/>
          </a:ln>
        </p:spPr>
      </p:pic>
      <p:pic>
        <p:nvPicPr>
          <p:cNvPr id="363" name="Google Shape;363;p22" descr="C:\Users\Администратор\Documents\KROK\Erasmus+_new projects 2020\Infp for NEO\logo-4.jpg"/>
          <p:cNvPicPr preferRelativeResize="0"/>
          <p:nvPr/>
        </p:nvPicPr>
        <p:blipFill rotWithShape="1">
          <a:blip r:embed="rId4">
            <a:alphaModFix/>
          </a:blip>
          <a:srcRect/>
          <a:stretch/>
        </p:blipFill>
        <p:spPr>
          <a:xfrm>
            <a:off x="10733314" y="162233"/>
            <a:ext cx="1353055" cy="671956"/>
          </a:xfrm>
          <a:prstGeom prst="rect">
            <a:avLst/>
          </a:prstGeom>
          <a:noFill/>
          <a:ln>
            <a:noFill/>
          </a:ln>
        </p:spPr>
      </p:pic>
      <p:pic>
        <p:nvPicPr>
          <p:cNvPr id="364" name="Google Shape;364;p22"/>
          <p:cNvPicPr preferRelativeResize="0"/>
          <p:nvPr/>
        </p:nvPicPr>
        <p:blipFill rotWithShape="1">
          <a:blip r:embed="rId5">
            <a:alphaModFix/>
          </a:blip>
          <a:srcRect l="29568" t="17165" r="29914" b="10345"/>
          <a:stretch/>
        </p:blipFill>
        <p:spPr>
          <a:xfrm>
            <a:off x="2519263" y="3429000"/>
            <a:ext cx="3046101" cy="3158424"/>
          </a:xfrm>
          <a:prstGeom prst="rect">
            <a:avLst/>
          </a:prstGeom>
          <a:noFill/>
          <a:ln>
            <a:noFill/>
          </a:ln>
        </p:spPr>
      </p:pic>
      <p:pic>
        <p:nvPicPr>
          <p:cNvPr id="365" name="Google Shape;365;p22"/>
          <p:cNvPicPr preferRelativeResize="0"/>
          <p:nvPr/>
        </p:nvPicPr>
        <p:blipFill rotWithShape="1">
          <a:blip r:embed="rId6">
            <a:alphaModFix/>
          </a:blip>
          <a:srcRect l="35603" t="14866" r="35601" b="9731"/>
          <a:stretch/>
        </p:blipFill>
        <p:spPr>
          <a:xfrm>
            <a:off x="7305868" y="3331476"/>
            <a:ext cx="2121911" cy="33534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734" y="1531219"/>
            <a:ext cx="10998490" cy="1028701"/>
          </a:xfrm>
        </p:spPr>
        <p:txBody>
          <a:bodyPr>
            <a:noAutofit/>
          </a:bodyPr>
          <a:lstStyle/>
          <a:p>
            <a:pPr algn="ctr"/>
            <a:r>
              <a:rPr lang="en-US" sz="2800" b="1" dirty="0"/>
              <a:t>Project Erasmus+  </a:t>
            </a:r>
            <a:br>
              <a:rPr lang="uk-UA" sz="2800" b="1" dirty="0"/>
            </a:br>
            <a:r>
              <a:rPr lang="en-US" sz="2800" dirty="0"/>
              <a:t>Capacity Building of Higher Education, </a:t>
            </a:r>
            <a:br>
              <a:rPr lang="uk-UA" sz="2800" dirty="0"/>
            </a:br>
            <a:r>
              <a:rPr lang="en-US" sz="3600" b="1" dirty="0"/>
              <a:t>INTERADIS </a:t>
            </a:r>
            <a:r>
              <a:rPr lang="tr-TR" sz="3600" b="1" dirty="0"/>
              <a:t>«</a:t>
            </a:r>
            <a:r>
              <a:rPr lang="en-GB" sz="3600" b="1" dirty="0"/>
              <a:t>International Students Adaptation </a:t>
            </a:r>
            <a:br>
              <a:rPr lang="en-GB" sz="3600" b="1" dirty="0"/>
            </a:br>
            <a:r>
              <a:rPr lang="en-GB" sz="3600" b="1" dirty="0"/>
              <a:t>and Integration</a:t>
            </a:r>
            <a:r>
              <a:rPr lang="ru-RU" sz="3600" b="1" dirty="0"/>
              <a:t>»</a:t>
            </a:r>
            <a:r>
              <a:rPr lang="tr-TR" sz="3600" b="1" dirty="0"/>
              <a:t> </a:t>
            </a:r>
            <a:endParaRPr lang="tr-TR" sz="2800" dirty="0"/>
          </a:p>
        </p:txBody>
      </p:sp>
      <p:sp>
        <p:nvSpPr>
          <p:cNvPr id="3" name="Объект 2"/>
          <p:cNvSpPr>
            <a:spLocks noGrp="1"/>
          </p:cNvSpPr>
          <p:nvPr>
            <p:ph idx="1"/>
          </p:nvPr>
        </p:nvSpPr>
        <p:spPr>
          <a:xfrm>
            <a:off x="352927" y="3753293"/>
            <a:ext cx="10380387" cy="2778135"/>
          </a:xfrm>
        </p:spPr>
        <p:txBody>
          <a:bodyPr>
            <a:normAutofit/>
          </a:bodyPr>
          <a:lstStyle/>
          <a:p>
            <a:pPr marL="0" indent="0">
              <a:buNone/>
            </a:pPr>
            <a:r>
              <a:rPr lang="en-US" sz="2800" dirty="0"/>
              <a:t> </a:t>
            </a:r>
          </a:p>
          <a:p>
            <a:pPr marL="0" indent="0">
              <a:buNone/>
            </a:pPr>
            <a:endParaRPr lang="en-US" sz="2800" dirty="0"/>
          </a:p>
          <a:p>
            <a:pPr marL="0" indent="0">
              <a:buNone/>
            </a:pPr>
            <a:endParaRPr lang="en-US" sz="2800" dirty="0"/>
          </a:p>
          <a:p>
            <a:pPr marL="0" indent="0">
              <a:buNone/>
            </a:pPr>
            <a:endParaRPr lang="ru-RU" dirty="0"/>
          </a:p>
        </p:txBody>
      </p:sp>
      <p:sp>
        <p:nvSpPr>
          <p:cNvPr id="8" name="Объект 2"/>
          <p:cNvSpPr txBox="1">
            <a:spLocks/>
          </p:cNvSpPr>
          <p:nvPr/>
        </p:nvSpPr>
        <p:spPr>
          <a:xfrm>
            <a:off x="2750933" y="3146702"/>
            <a:ext cx="6373640" cy="3104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
            </a:pPr>
            <a:r>
              <a:rPr lang="en-US" sz="3600" b="1" dirty="0">
                <a:solidFill>
                  <a:schemeClr val="accent1">
                    <a:lumMod val="50000"/>
                  </a:schemeClr>
                </a:solidFill>
              </a:rPr>
              <a:t>About the Project in brief</a:t>
            </a:r>
          </a:p>
          <a:p>
            <a:pPr>
              <a:buFont typeface="Wingdings" panose="05000000000000000000" pitchFamily="2" charset="2"/>
              <a:buChar char="§"/>
            </a:pPr>
            <a:r>
              <a:rPr lang="en-US" sz="2800" dirty="0">
                <a:solidFill>
                  <a:schemeClr val="accent1">
                    <a:lumMod val="50000"/>
                  </a:schemeClr>
                </a:solidFill>
              </a:rPr>
              <a:t>Joint Project Activities and Meetings</a:t>
            </a:r>
          </a:p>
          <a:p>
            <a:pPr>
              <a:buFont typeface="Wingdings" panose="05000000000000000000" pitchFamily="2" charset="2"/>
              <a:buChar char="§"/>
            </a:pPr>
            <a:r>
              <a:rPr lang="en-US" sz="2800" dirty="0">
                <a:solidFill>
                  <a:schemeClr val="accent1">
                    <a:lumMod val="50000"/>
                  </a:schemeClr>
                </a:solidFill>
              </a:rPr>
              <a:t>Dissemination</a:t>
            </a:r>
          </a:p>
          <a:p>
            <a:pPr>
              <a:buFont typeface="Wingdings" panose="05000000000000000000" pitchFamily="2" charset="2"/>
              <a:buChar char="§"/>
            </a:pPr>
            <a:r>
              <a:rPr lang="en-US" sz="2800" dirty="0">
                <a:solidFill>
                  <a:schemeClr val="accent1">
                    <a:lumMod val="50000"/>
                  </a:schemeClr>
                </a:solidFill>
              </a:rPr>
              <a:t>Project implementation on the example of KROK University</a:t>
            </a:r>
          </a:p>
          <a:p>
            <a:pPr marL="0" indent="0">
              <a:buNone/>
            </a:pPr>
            <a:endParaRPr lang="en-US" sz="2800" dirty="0">
              <a:solidFill>
                <a:schemeClr val="accent1">
                  <a:lumMod val="50000"/>
                </a:schemeClr>
              </a:solidFill>
            </a:endParaRPr>
          </a:p>
          <a:p>
            <a:pPr>
              <a:buFont typeface="Wingdings" panose="05000000000000000000" pitchFamily="2" charset="2"/>
              <a:buChar char="§"/>
            </a:pPr>
            <a:endParaRPr lang="en-US" sz="2800" dirty="0">
              <a:solidFill>
                <a:schemeClr val="accent1">
                  <a:lumMod val="50000"/>
                </a:schemeClr>
              </a:solidFill>
            </a:endParaRPr>
          </a:p>
        </p:txBody>
      </p:sp>
      <p:pic>
        <p:nvPicPr>
          <p:cNvPr id="12"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6"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919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30"/>
          <p:cNvSpPr txBox="1">
            <a:spLocks noGrp="1"/>
          </p:cNvSpPr>
          <p:nvPr>
            <p:ph type="title"/>
          </p:nvPr>
        </p:nvSpPr>
        <p:spPr>
          <a:xfrm>
            <a:off x="3485584" y="834189"/>
            <a:ext cx="6765398" cy="82644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dirty="0"/>
              <a:t>Project Management</a:t>
            </a:r>
            <a:endParaRPr dirty="0"/>
          </a:p>
        </p:txBody>
      </p:sp>
      <p:sp>
        <p:nvSpPr>
          <p:cNvPr id="435" name="Google Shape;435;p30"/>
          <p:cNvSpPr txBox="1">
            <a:spLocks noGrp="1"/>
          </p:cNvSpPr>
          <p:nvPr>
            <p:ph type="body" idx="1"/>
          </p:nvPr>
        </p:nvSpPr>
        <p:spPr>
          <a:xfrm>
            <a:off x="342417" y="1760705"/>
            <a:ext cx="9432203" cy="460102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240"/>
              <a:buNone/>
            </a:pPr>
            <a:r>
              <a:rPr lang="en-US" sz="2800" dirty="0"/>
              <a:t>Grant Agreement</a:t>
            </a:r>
            <a:endParaRPr dirty="0"/>
          </a:p>
          <a:p>
            <a:pPr marL="0" lvl="0" indent="0" algn="l" rtl="0">
              <a:lnSpc>
                <a:spcPct val="100000"/>
              </a:lnSpc>
              <a:spcBef>
                <a:spcPts val="1000"/>
              </a:spcBef>
              <a:spcAft>
                <a:spcPts val="0"/>
              </a:spcAft>
              <a:buSzPts val="2240"/>
              <a:buNone/>
            </a:pPr>
            <a:r>
              <a:rPr lang="en-US" sz="2800" dirty="0"/>
              <a:t>Partnership Agreement</a:t>
            </a:r>
          </a:p>
          <a:p>
            <a:pPr marL="0" lvl="0" indent="0" algn="l" rtl="0">
              <a:lnSpc>
                <a:spcPct val="100000"/>
              </a:lnSpc>
              <a:spcBef>
                <a:spcPts val="1000"/>
              </a:spcBef>
              <a:spcAft>
                <a:spcPts val="0"/>
              </a:spcAft>
              <a:buSzPts val="2240"/>
              <a:buNone/>
            </a:pPr>
            <a:r>
              <a:rPr lang="en-US" dirty="0"/>
              <a:t>Project registration in Ukraine</a:t>
            </a:r>
            <a:endParaRPr dirty="0"/>
          </a:p>
          <a:p>
            <a:pPr marL="0" lvl="0" indent="0" algn="l" rtl="0">
              <a:lnSpc>
                <a:spcPct val="100000"/>
              </a:lnSpc>
              <a:spcBef>
                <a:spcPts val="1000"/>
              </a:spcBef>
              <a:spcAft>
                <a:spcPts val="0"/>
              </a:spcAft>
              <a:buSzPts val="2240"/>
              <a:buNone/>
            </a:pPr>
            <a:r>
              <a:rPr lang="en-US" sz="2800" dirty="0"/>
              <a:t>Meetings of PSCMs</a:t>
            </a:r>
            <a:endParaRPr dirty="0"/>
          </a:p>
          <a:p>
            <a:pPr marL="0" lvl="0" indent="0" algn="l" rtl="0">
              <a:lnSpc>
                <a:spcPct val="100000"/>
              </a:lnSpc>
              <a:spcBef>
                <a:spcPts val="1000"/>
              </a:spcBef>
              <a:spcAft>
                <a:spcPts val="0"/>
              </a:spcAft>
              <a:buSzPts val="2240"/>
              <a:buNone/>
            </a:pPr>
            <a:r>
              <a:rPr lang="en-US" dirty="0"/>
              <a:t>Project Management Plan</a:t>
            </a:r>
          </a:p>
          <a:p>
            <a:pPr marL="0" lvl="0" indent="0" algn="l" rtl="0">
              <a:lnSpc>
                <a:spcPct val="100000"/>
              </a:lnSpc>
              <a:spcBef>
                <a:spcPts val="1000"/>
              </a:spcBef>
              <a:spcAft>
                <a:spcPts val="0"/>
              </a:spcAft>
              <a:buSzPts val="2240"/>
              <a:buNone/>
            </a:pPr>
            <a:r>
              <a:rPr lang="en-US" dirty="0"/>
              <a:t>Monitoring by NEO</a:t>
            </a:r>
          </a:p>
          <a:p>
            <a:pPr marL="0" lvl="0" indent="0" algn="l" rtl="0">
              <a:lnSpc>
                <a:spcPct val="100000"/>
              </a:lnSpc>
              <a:spcBef>
                <a:spcPts val="1000"/>
              </a:spcBef>
              <a:spcAft>
                <a:spcPts val="0"/>
              </a:spcAft>
              <a:buSzPts val="2240"/>
              <a:buNone/>
            </a:pPr>
            <a:r>
              <a:rPr lang="en-US" dirty="0"/>
              <a:t>Communication, information flow </a:t>
            </a:r>
          </a:p>
          <a:p>
            <a:pPr marL="0" lvl="0" indent="0" algn="l" rtl="0">
              <a:lnSpc>
                <a:spcPct val="100000"/>
              </a:lnSpc>
              <a:spcBef>
                <a:spcPts val="1000"/>
              </a:spcBef>
              <a:spcAft>
                <a:spcPts val="0"/>
              </a:spcAft>
              <a:buSzPts val="2240"/>
              <a:buNone/>
            </a:pPr>
            <a:r>
              <a:rPr lang="en-US" dirty="0"/>
              <a:t>Progress Report</a:t>
            </a:r>
            <a:endParaRPr dirty="0"/>
          </a:p>
          <a:p>
            <a:pPr marL="0" lvl="0" indent="0" algn="l" rtl="0">
              <a:lnSpc>
                <a:spcPct val="100000"/>
              </a:lnSpc>
              <a:spcBef>
                <a:spcPts val="1000"/>
              </a:spcBef>
              <a:spcAft>
                <a:spcPts val="0"/>
              </a:spcAft>
              <a:buSzPts val="1440"/>
              <a:buNone/>
            </a:pPr>
            <a:endParaRPr dirty="0"/>
          </a:p>
        </p:txBody>
      </p:sp>
      <p:pic>
        <p:nvPicPr>
          <p:cNvPr id="436" name="Google Shape;436;p30" descr="C:\Users\Администратор\Documents\KROK\Erasmus+_new projects 2020\Collage CLIIMAN\cofundedErasmus.jpg"/>
          <p:cNvPicPr preferRelativeResize="0"/>
          <p:nvPr/>
        </p:nvPicPr>
        <p:blipFill rotWithShape="1">
          <a:blip r:embed="rId3">
            <a:alphaModFix/>
          </a:blip>
          <a:srcRect r="27590"/>
          <a:stretch/>
        </p:blipFill>
        <p:spPr>
          <a:xfrm>
            <a:off x="0" y="0"/>
            <a:ext cx="2935705" cy="834189"/>
          </a:xfrm>
          <a:prstGeom prst="rect">
            <a:avLst/>
          </a:prstGeom>
          <a:noFill/>
          <a:ln>
            <a:noFill/>
          </a:ln>
        </p:spPr>
      </p:pic>
      <p:pic>
        <p:nvPicPr>
          <p:cNvPr id="437" name="Google Shape;437;p30" descr="C:\Users\Администратор\Documents\KROK\Erasmus+_new projects 2020\Infp for NEO\logo-4.jpg"/>
          <p:cNvPicPr preferRelativeResize="0"/>
          <p:nvPr/>
        </p:nvPicPr>
        <p:blipFill rotWithShape="1">
          <a:blip r:embed="rId4">
            <a:alphaModFix/>
          </a:blip>
          <a:srcRect/>
          <a:stretch/>
        </p:blipFill>
        <p:spPr>
          <a:xfrm>
            <a:off x="10733314" y="130702"/>
            <a:ext cx="1353055" cy="671956"/>
          </a:xfrm>
          <a:prstGeom prst="rect">
            <a:avLst/>
          </a:prstGeom>
          <a:noFill/>
          <a:ln>
            <a:noFill/>
          </a:ln>
        </p:spPr>
      </p:pic>
      <p:pic>
        <p:nvPicPr>
          <p:cNvPr id="2" name="Google Shape;504;p34" descr="На зображенні може бути: 1 особа">
            <a:extLst>
              <a:ext uri="{FF2B5EF4-FFF2-40B4-BE49-F238E27FC236}">
                <a16:creationId xmlns:a16="http://schemas.microsoft.com/office/drawing/2014/main" id="{3B813E3C-CCA5-EDF5-1EE4-9E528C5F6546}"/>
              </a:ext>
            </a:extLst>
          </p:cNvPr>
          <p:cNvPicPr preferRelativeResize="0"/>
          <p:nvPr/>
        </p:nvPicPr>
        <p:blipFill rotWithShape="1">
          <a:blip r:embed="rId5">
            <a:alphaModFix/>
          </a:blip>
          <a:srcRect t="43698"/>
          <a:stretch/>
        </p:blipFill>
        <p:spPr>
          <a:xfrm>
            <a:off x="5548478" y="1760705"/>
            <a:ext cx="6301105" cy="2446020"/>
          </a:xfrm>
          <a:prstGeom prst="rect">
            <a:avLst/>
          </a:prstGeom>
          <a:noFill/>
          <a:ln>
            <a:noFill/>
          </a:ln>
        </p:spPr>
      </p:pic>
      <p:pic>
        <p:nvPicPr>
          <p:cNvPr id="3" name="Google Shape;559;gf8da5fc4ec_0_5">
            <a:extLst>
              <a:ext uri="{FF2B5EF4-FFF2-40B4-BE49-F238E27FC236}">
                <a16:creationId xmlns:a16="http://schemas.microsoft.com/office/drawing/2014/main" id="{E0AB6E70-75C3-D0F3-2EB3-CC99877B0FB5}"/>
              </a:ext>
            </a:extLst>
          </p:cNvPr>
          <p:cNvPicPr preferRelativeResize="0"/>
          <p:nvPr/>
        </p:nvPicPr>
        <p:blipFill>
          <a:blip r:embed="rId6">
            <a:alphaModFix/>
          </a:blip>
          <a:stretch>
            <a:fillRect/>
          </a:stretch>
        </p:blipFill>
        <p:spPr>
          <a:xfrm>
            <a:off x="7885470" y="3352800"/>
            <a:ext cx="4001729" cy="2772297"/>
          </a:xfrm>
          <a:prstGeom prst="rect">
            <a:avLst/>
          </a:prstGeom>
          <a:noFill/>
          <a:ln>
            <a:noFill/>
          </a:ln>
        </p:spPr>
      </p:pic>
    </p:spTree>
    <p:extLst>
      <p:ext uri="{BB962C8B-B14F-4D97-AF65-F5344CB8AC3E}">
        <p14:creationId xmlns:p14="http://schemas.microsoft.com/office/powerpoint/2010/main" val="9656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734" y="1531219"/>
            <a:ext cx="10998490" cy="1028701"/>
          </a:xfrm>
        </p:spPr>
        <p:txBody>
          <a:bodyPr>
            <a:noAutofit/>
          </a:bodyPr>
          <a:lstStyle/>
          <a:p>
            <a:pPr algn="ctr"/>
            <a:r>
              <a:rPr lang="en-US" sz="2800" b="1" dirty="0"/>
              <a:t>Project Erasmus+  </a:t>
            </a:r>
            <a:br>
              <a:rPr lang="uk-UA" sz="2800" b="1" dirty="0"/>
            </a:br>
            <a:r>
              <a:rPr lang="en-US" sz="2800" dirty="0"/>
              <a:t>Capacity Building of Higher Education, </a:t>
            </a:r>
            <a:br>
              <a:rPr lang="uk-UA" sz="2800" dirty="0"/>
            </a:br>
            <a:r>
              <a:rPr lang="en-US" sz="3600" b="1" dirty="0"/>
              <a:t>INTERADIS </a:t>
            </a:r>
            <a:r>
              <a:rPr lang="tr-TR" sz="3600" b="1" dirty="0"/>
              <a:t>«</a:t>
            </a:r>
            <a:r>
              <a:rPr lang="en-GB" sz="3600" b="1" dirty="0"/>
              <a:t>International Students Adaptation </a:t>
            </a:r>
            <a:br>
              <a:rPr lang="en-GB" sz="3600" b="1" dirty="0"/>
            </a:br>
            <a:r>
              <a:rPr lang="en-GB" sz="3600" b="1" dirty="0"/>
              <a:t>and Integration</a:t>
            </a:r>
            <a:r>
              <a:rPr lang="ru-RU" sz="3600" b="1" dirty="0"/>
              <a:t>»</a:t>
            </a:r>
            <a:r>
              <a:rPr lang="tr-TR" sz="3600" b="1" dirty="0"/>
              <a:t> </a:t>
            </a:r>
            <a:endParaRPr lang="tr-TR" sz="2800" dirty="0"/>
          </a:p>
        </p:txBody>
      </p:sp>
      <p:sp>
        <p:nvSpPr>
          <p:cNvPr id="3" name="Объект 2"/>
          <p:cNvSpPr>
            <a:spLocks noGrp="1"/>
          </p:cNvSpPr>
          <p:nvPr>
            <p:ph idx="1"/>
          </p:nvPr>
        </p:nvSpPr>
        <p:spPr>
          <a:xfrm>
            <a:off x="352927" y="3753293"/>
            <a:ext cx="10380387" cy="2778135"/>
          </a:xfrm>
        </p:spPr>
        <p:txBody>
          <a:bodyPr>
            <a:normAutofit/>
          </a:bodyPr>
          <a:lstStyle/>
          <a:p>
            <a:pPr marL="0" indent="0">
              <a:buNone/>
            </a:pPr>
            <a:r>
              <a:rPr lang="en-US" sz="2800" dirty="0"/>
              <a:t> </a:t>
            </a:r>
          </a:p>
          <a:p>
            <a:pPr marL="0" indent="0">
              <a:buNone/>
            </a:pPr>
            <a:endParaRPr lang="en-US" sz="2800" dirty="0"/>
          </a:p>
          <a:p>
            <a:pPr marL="0" indent="0">
              <a:buNone/>
            </a:pPr>
            <a:endParaRPr lang="en-US" sz="2800" dirty="0"/>
          </a:p>
          <a:p>
            <a:pPr marL="0" indent="0">
              <a:buNone/>
            </a:pPr>
            <a:endParaRPr lang="ru-RU" dirty="0"/>
          </a:p>
        </p:txBody>
      </p:sp>
      <p:sp>
        <p:nvSpPr>
          <p:cNvPr id="8" name="Объект 2"/>
          <p:cNvSpPr txBox="1">
            <a:spLocks/>
          </p:cNvSpPr>
          <p:nvPr/>
        </p:nvSpPr>
        <p:spPr>
          <a:xfrm>
            <a:off x="2408222" y="3146702"/>
            <a:ext cx="8781861" cy="3104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
            </a:pPr>
            <a:r>
              <a:rPr lang="en-US" sz="2800" dirty="0">
                <a:solidFill>
                  <a:schemeClr val="accent1">
                    <a:lumMod val="50000"/>
                  </a:schemeClr>
                </a:solidFill>
              </a:rPr>
              <a:t>About the Project in brief</a:t>
            </a:r>
          </a:p>
          <a:p>
            <a:pPr>
              <a:buFont typeface="Wingdings" panose="05000000000000000000" pitchFamily="2" charset="2"/>
              <a:buChar char="§"/>
            </a:pPr>
            <a:r>
              <a:rPr lang="en-US" sz="2800" dirty="0">
                <a:solidFill>
                  <a:schemeClr val="accent1">
                    <a:lumMod val="50000"/>
                  </a:schemeClr>
                </a:solidFill>
              </a:rPr>
              <a:t>Joint Project Activities and Meetings</a:t>
            </a:r>
          </a:p>
          <a:p>
            <a:pPr>
              <a:buFont typeface="Wingdings" panose="05000000000000000000" pitchFamily="2" charset="2"/>
              <a:buChar char="§"/>
            </a:pPr>
            <a:r>
              <a:rPr lang="en-US" sz="2800" dirty="0">
                <a:solidFill>
                  <a:schemeClr val="accent1">
                    <a:lumMod val="50000"/>
                  </a:schemeClr>
                </a:solidFill>
              </a:rPr>
              <a:t>Dissemination</a:t>
            </a:r>
          </a:p>
          <a:p>
            <a:pPr>
              <a:buFont typeface="Wingdings" panose="05000000000000000000" pitchFamily="2" charset="2"/>
              <a:buChar char="§"/>
            </a:pPr>
            <a:r>
              <a:rPr lang="en-US" sz="3600" b="1" dirty="0">
                <a:solidFill>
                  <a:schemeClr val="accent1">
                    <a:lumMod val="50000"/>
                  </a:schemeClr>
                </a:solidFill>
              </a:rPr>
              <a:t>Project implementation on the example of KROK University</a:t>
            </a:r>
          </a:p>
          <a:p>
            <a:pPr marL="0" indent="0">
              <a:buNone/>
            </a:pPr>
            <a:endParaRPr lang="en-US" sz="2800" dirty="0">
              <a:solidFill>
                <a:schemeClr val="accent1">
                  <a:lumMod val="50000"/>
                </a:schemeClr>
              </a:solidFill>
            </a:endParaRPr>
          </a:p>
          <a:p>
            <a:pPr>
              <a:buFont typeface="Wingdings" panose="05000000000000000000" pitchFamily="2" charset="2"/>
              <a:buChar char="§"/>
            </a:pPr>
            <a:endParaRPr lang="en-US" sz="2800" dirty="0">
              <a:solidFill>
                <a:schemeClr val="accent1">
                  <a:lumMod val="50000"/>
                </a:schemeClr>
              </a:solidFill>
            </a:endParaRPr>
          </a:p>
        </p:txBody>
      </p:sp>
      <p:pic>
        <p:nvPicPr>
          <p:cNvPr id="12"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6"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884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83963A-D622-D828-E031-D95306E6FE07}"/>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3EE62D44-C460-1ED8-30F4-61B18218ACC3}"/>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381DB05A-5BFF-3F29-6569-78C976CEFEE9}"/>
              </a:ext>
            </a:extLst>
          </p:cNvPr>
          <p:cNvPicPr>
            <a:picLocks noChangeAspect="1"/>
          </p:cNvPicPr>
          <p:nvPr/>
        </p:nvPicPr>
        <p:blipFill>
          <a:blip r:embed="rId2"/>
          <a:stretch>
            <a:fillRect/>
          </a:stretch>
        </p:blipFill>
        <p:spPr>
          <a:xfrm>
            <a:off x="188614" y="84988"/>
            <a:ext cx="11814772" cy="6688024"/>
          </a:xfrm>
          <a:prstGeom prst="rect">
            <a:avLst/>
          </a:prstGeom>
        </p:spPr>
      </p:pic>
    </p:spTree>
    <p:extLst>
      <p:ext uri="{BB962C8B-B14F-4D97-AF65-F5344CB8AC3E}">
        <p14:creationId xmlns:p14="http://schemas.microsoft.com/office/powerpoint/2010/main" val="2398232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7F3707-110B-6401-EB8F-2353EC16F2A0}"/>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8768E294-BA65-DEE3-7BFF-22E7D9300268}"/>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262A88B1-1F50-EE81-7655-930431309912}"/>
              </a:ext>
            </a:extLst>
          </p:cNvPr>
          <p:cNvPicPr>
            <a:picLocks noChangeAspect="1"/>
          </p:cNvPicPr>
          <p:nvPr/>
        </p:nvPicPr>
        <p:blipFill>
          <a:blip r:embed="rId2"/>
          <a:stretch>
            <a:fillRect/>
          </a:stretch>
        </p:blipFill>
        <p:spPr>
          <a:xfrm>
            <a:off x="344032" y="147182"/>
            <a:ext cx="11651810" cy="6563636"/>
          </a:xfrm>
          <a:prstGeom prst="rect">
            <a:avLst/>
          </a:prstGeom>
        </p:spPr>
      </p:pic>
    </p:spTree>
    <p:extLst>
      <p:ext uri="{BB962C8B-B14F-4D97-AF65-F5344CB8AC3E}">
        <p14:creationId xmlns:p14="http://schemas.microsoft.com/office/powerpoint/2010/main" val="23111106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06353C3-B9E0-B33C-082E-86901F3519DE}"/>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9728A2BB-A06C-280D-6408-A2D80FED84C8}"/>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F46B6C1D-68ED-9E72-2821-E638D2E54ABB}"/>
              </a:ext>
            </a:extLst>
          </p:cNvPr>
          <p:cNvPicPr>
            <a:picLocks noChangeAspect="1"/>
          </p:cNvPicPr>
          <p:nvPr/>
        </p:nvPicPr>
        <p:blipFill>
          <a:blip r:embed="rId2"/>
          <a:stretch>
            <a:fillRect/>
          </a:stretch>
        </p:blipFill>
        <p:spPr>
          <a:xfrm>
            <a:off x="170507" y="92099"/>
            <a:ext cx="11850986" cy="6673801"/>
          </a:xfrm>
          <a:prstGeom prst="rect">
            <a:avLst/>
          </a:prstGeom>
        </p:spPr>
      </p:pic>
    </p:spTree>
    <p:extLst>
      <p:ext uri="{BB962C8B-B14F-4D97-AF65-F5344CB8AC3E}">
        <p14:creationId xmlns:p14="http://schemas.microsoft.com/office/powerpoint/2010/main" val="408732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1A40C5-5EC1-CF5F-3DFE-5337BE2FD547}"/>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4C8EF14F-3105-1178-8ECD-1566BD3F812B}"/>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7F6586EE-4373-C9E4-572F-75BCE9A89C3C}"/>
              </a:ext>
            </a:extLst>
          </p:cNvPr>
          <p:cNvPicPr>
            <a:picLocks noChangeAspect="1"/>
          </p:cNvPicPr>
          <p:nvPr/>
        </p:nvPicPr>
        <p:blipFill>
          <a:blip r:embed="rId2"/>
          <a:stretch>
            <a:fillRect/>
          </a:stretch>
        </p:blipFill>
        <p:spPr>
          <a:xfrm>
            <a:off x="262550" y="163804"/>
            <a:ext cx="11796666" cy="6603025"/>
          </a:xfrm>
          <a:prstGeom prst="rect">
            <a:avLst/>
          </a:prstGeom>
        </p:spPr>
      </p:pic>
    </p:spTree>
    <p:extLst>
      <p:ext uri="{BB962C8B-B14F-4D97-AF65-F5344CB8AC3E}">
        <p14:creationId xmlns:p14="http://schemas.microsoft.com/office/powerpoint/2010/main" val="2347947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975013-5057-DBA2-726C-50FAF169DB3E}"/>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552A760B-8677-68D4-9716-2BDD86C4A140}"/>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C60ED882-0E3D-E880-8AC7-C1E0F0FFDCB2}"/>
              </a:ext>
            </a:extLst>
          </p:cNvPr>
          <p:cNvPicPr>
            <a:picLocks noChangeAspect="1"/>
          </p:cNvPicPr>
          <p:nvPr/>
        </p:nvPicPr>
        <p:blipFill>
          <a:blip r:embed="rId2"/>
          <a:stretch>
            <a:fillRect/>
          </a:stretch>
        </p:blipFill>
        <p:spPr>
          <a:xfrm>
            <a:off x="144855" y="57056"/>
            <a:ext cx="11787611" cy="6678910"/>
          </a:xfrm>
          <a:prstGeom prst="rect">
            <a:avLst/>
          </a:prstGeom>
        </p:spPr>
      </p:pic>
    </p:spTree>
    <p:extLst>
      <p:ext uri="{BB962C8B-B14F-4D97-AF65-F5344CB8AC3E}">
        <p14:creationId xmlns:p14="http://schemas.microsoft.com/office/powerpoint/2010/main" val="362584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975013-5057-DBA2-726C-50FAF169DB3E}"/>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552A760B-8677-68D4-9716-2BDD86C4A140}"/>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180CE91C-AB0F-1175-DF3E-761423B09469}"/>
              </a:ext>
            </a:extLst>
          </p:cNvPr>
          <p:cNvPicPr>
            <a:picLocks noChangeAspect="1"/>
          </p:cNvPicPr>
          <p:nvPr/>
        </p:nvPicPr>
        <p:blipFill>
          <a:blip r:embed="rId2"/>
          <a:stretch>
            <a:fillRect/>
          </a:stretch>
        </p:blipFill>
        <p:spPr>
          <a:xfrm>
            <a:off x="144856" y="53890"/>
            <a:ext cx="11787612" cy="6685181"/>
          </a:xfrm>
          <a:prstGeom prst="rect">
            <a:avLst/>
          </a:prstGeom>
        </p:spPr>
      </p:pic>
    </p:spTree>
    <p:extLst>
      <p:ext uri="{BB962C8B-B14F-4D97-AF65-F5344CB8AC3E}">
        <p14:creationId xmlns:p14="http://schemas.microsoft.com/office/powerpoint/2010/main" val="3140037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975013-5057-DBA2-726C-50FAF169DB3E}"/>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552A760B-8677-68D4-9716-2BDD86C4A140}"/>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E488FF7A-8C58-A64A-DDDB-848A1AEAD0BD}"/>
              </a:ext>
            </a:extLst>
          </p:cNvPr>
          <p:cNvPicPr>
            <a:picLocks noChangeAspect="1"/>
          </p:cNvPicPr>
          <p:nvPr/>
        </p:nvPicPr>
        <p:blipFill rotWithShape="1">
          <a:blip r:embed="rId2"/>
          <a:srcRect t="2118"/>
          <a:stretch/>
        </p:blipFill>
        <p:spPr>
          <a:xfrm>
            <a:off x="251988" y="253497"/>
            <a:ext cx="11688024" cy="6491487"/>
          </a:xfrm>
          <a:prstGeom prst="rect">
            <a:avLst/>
          </a:prstGeom>
        </p:spPr>
      </p:pic>
    </p:spTree>
    <p:extLst>
      <p:ext uri="{BB962C8B-B14F-4D97-AF65-F5344CB8AC3E}">
        <p14:creationId xmlns:p14="http://schemas.microsoft.com/office/powerpoint/2010/main" val="722957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B88B688-B452-5E37-21F9-BC71CB8C2165}"/>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904346F9-A51F-B2B1-DB5F-C584C1CF50E3}"/>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4FD72D93-F3F7-218F-6A02-BD346486D26F}"/>
              </a:ext>
            </a:extLst>
          </p:cNvPr>
          <p:cNvPicPr>
            <a:picLocks noChangeAspect="1"/>
          </p:cNvPicPr>
          <p:nvPr/>
        </p:nvPicPr>
        <p:blipFill>
          <a:blip r:embed="rId2"/>
          <a:stretch>
            <a:fillRect/>
          </a:stretch>
        </p:blipFill>
        <p:spPr>
          <a:xfrm>
            <a:off x="172464" y="253497"/>
            <a:ext cx="11886751" cy="6372278"/>
          </a:xfrm>
          <a:prstGeom prst="rect">
            <a:avLst/>
          </a:prstGeom>
        </p:spPr>
      </p:pic>
    </p:spTree>
    <p:extLst>
      <p:ext uri="{BB962C8B-B14F-4D97-AF65-F5344CB8AC3E}">
        <p14:creationId xmlns:p14="http://schemas.microsoft.com/office/powerpoint/2010/main" val="1221247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3203" y="664122"/>
            <a:ext cx="9601200" cy="1485900"/>
          </a:xfrm>
        </p:spPr>
        <p:txBody>
          <a:bodyPr/>
          <a:lstStyle/>
          <a:p>
            <a:br>
              <a:rPr lang="uk-UA" dirty="0"/>
            </a:br>
            <a:endParaRPr lang="tr-TR" dirty="0"/>
          </a:p>
        </p:txBody>
      </p:sp>
      <p:sp>
        <p:nvSpPr>
          <p:cNvPr id="3" name="Объект 2"/>
          <p:cNvSpPr>
            <a:spLocks noGrp="1"/>
          </p:cNvSpPr>
          <p:nvPr>
            <p:ph idx="1"/>
          </p:nvPr>
        </p:nvSpPr>
        <p:spPr>
          <a:xfrm>
            <a:off x="861720" y="4854846"/>
            <a:ext cx="3291180" cy="1438525"/>
          </a:xfrm>
        </p:spPr>
        <p:txBody>
          <a:bodyPr>
            <a:normAutofit fontScale="77500" lnSpcReduction="20000"/>
          </a:bodyPr>
          <a:lstStyle/>
          <a:p>
            <a:pPr marL="0" indent="0">
              <a:buNone/>
            </a:pPr>
            <a:r>
              <a:rPr lang="en-US" sz="2400" b="1" dirty="0">
                <a:solidFill>
                  <a:schemeClr val="accent1">
                    <a:lumMod val="50000"/>
                  </a:schemeClr>
                </a:solidFill>
              </a:rPr>
              <a:t>Project Goal: </a:t>
            </a:r>
          </a:p>
          <a:p>
            <a:pPr marL="0" indent="0">
              <a:buNone/>
            </a:pPr>
            <a:r>
              <a:rPr lang="en-GB" sz="2400" dirty="0">
                <a:solidFill>
                  <a:schemeClr val="accent1">
                    <a:lumMod val="50000"/>
                  </a:schemeClr>
                </a:solidFill>
              </a:rPr>
              <a:t>To integrate international students into Ukrainian and European educational space by the means of cultural, ethnic, social and academic assets</a:t>
            </a:r>
            <a:endParaRPr lang="uk-UA" sz="2400" dirty="0">
              <a:solidFill>
                <a:schemeClr val="accent1">
                  <a:lumMod val="50000"/>
                </a:schemeClr>
              </a:solidFill>
            </a:endParaRPr>
          </a:p>
          <a:p>
            <a:pPr marL="0" indent="0">
              <a:buNone/>
            </a:pPr>
            <a:endParaRPr lang="tr-TR" dirty="0"/>
          </a:p>
        </p:txBody>
      </p:sp>
      <p:sp>
        <p:nvSpPr>
          <p:cNvPr id="5" name="Заголовок 1"/>
          <p:cNvSpPr txBox="1">
            <a:spLocks/>
          </p:cNvSpPr>
          <p:nvPr/>
        </p:nvSpPr>
        <p:spPr>
          <a:xfrm>
            <a:off x="1102764" y="1173167"/>
            <a:ext cx="11089236" cy="595563"/>
          </a:xfrm>
          <a:prstGeom prst="rect">
            <a:avLst/>
          </a:prstGeom>
        </p:spPr>
        <p:txBody>
          <a:bodyPr vert="horz" lIns="91440" tIns="45720" rIns="91440" bIns="45720" rtlCol="0" anchor="t">
            <a:normAutofit fontScale="90000" lnSpcReduction="100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tr-TR" b="1" dirty="0"/>
              <a:t>«</a:t>
            </a:r>
            <a:r>
              <a:rPr lang="en-GB" b="1" dirty="0"/>
              <a:t>International Students Adaptation and Integration</a:t>
            </a:r>
            <a:r>
              <a:rPr lang="ru-RU" b="1" dirty="0"/>
              <a:t>»</a:t>
            </a:r>
            <a:r>
              <a:rPr lang="tr-TR" b="1" dirty="0"/>
              <a:t> </a:t>
            </a:r>
            <a:endParaRPr lang="tr-TR" sz="4000" dirty="0"/>
          </a:p>
        </p:txBody>
      </p:sp>
      <p:sp>
        <p:nvSpPr>
          <p:cNvPr id="7" name="Овал 6"/>
          <p:cNvSpPr/>
          <p:nvPr/>
        </p:nvSpPr>
        <p:spPr>
          <a:xfrm>
            <a:off x="3866191" y="1792937"/>
            <a:ext cx="2601852" cy="102120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b="1" i="1" dirty="0">
                <a:solidFill>
                  <a:srgbClr val="002060"/>
                </a:solidFill>
              </a:rPr>
              <a:t>Project duration: </a:t>
            </a:r>
            <a:r>
              <a:rPr lang="en-GB" dirty="0">
                <a:solidFill>
                  <a:srgbClr val="002060"/>
                </a:solidFill>
              </a:rPr>
              <a:t>15.11.2020 – 14.11.2024</a:t>
            </a:r>
            <a:endParaRPr lang="ru-RU" dirty="0">
              <a:solidFill>
                <a:srgbClr val="002060"/>
              </a:solidFill>
            </a:endParaRPr>
          </a:p>
        </p:txBody>
      </p:sp>
      <p:sp>
        <p:nvSpPr>
          <p:cNvPr id="9" name="Овал 8"/>
          <p:cNvSpPr/>
          <p:nvPr/>
        </p:nvSpPr>
        <p:spPr>
          <a:xfrm>
            <a:off x="805324" y="3265260"/>
            <a:ext cx="2654672" cy="1732261"/>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600" b="1" dirty="0">
                <a:solidFill>
                  <a:schemeClr val="tx1"/>
                </a:solidFill>
              </a:rPr>
              <a:t>Specific project objectives</a:t>
            </a:r>
            <a:r>
              <a:rPr lang="uk-UA" sz="1600" b="1" dirty="0">
                <a:solidFill>
                  <a:schemeClr val="tx1"/>
                </a:solidFill>
              </a:rPr>
              <a:t>:</a:t>
            </a:r>
            <a:endParaRPr lang="tr-TR" sz="1600" dirty="0">
              <a:solidFill>
                <a:schemeClr val="tx1"/>
              </a:solidFill>
            </a:endParaRPr>
          </a:p>
        </p:txBody>
      </p:sp>
      <p:sp>
        <p:nvSpPr>
          <p:cNvPr id="10" name="Овал 9"/>
          <p:cNvSpPr/>
          <p:nvPr/>
        </p:nvSpPr>
        <p:spPr>
          <a:xfrm>
            <a:off x="236670" y="1692823"/>
            <a:ext cx="2601853" cy="1510387"/>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600" b="1" i="1" dirty="0">
                <a:solidFill>
                  <a:srgbClr val="002060"/>
                </a:solidFill>
              </a:rPr>
              <a:t>4 EU + 8 Ukrainian HEIs</a:t>
            </a:r>
            <a:endParaRPr lang="tr-TR" sz="1600" dirty="0">
              <a:solidFill>
                <a:srgbClr val="002060"/>
              </a:solidFill>
            </a:endParaRPr>
          </a:p>
        </p:txBody>
      </p:sp>
      <p:pic>
        <p:nvPicPr>
          <p:cNvPr id="12"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7"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
        <p:nvSpPr>
          <p:cNvPr id="4" name="Объект 2">
            <a:extLst>
              <a:ext uri="{FF2B5EF4-FFF2-40B4-BE49-F238E27FC236}">
                <a16:creationId xmlns:a16="http://schemas.microsoft.com/office/drawing/2014/main" id="{6075B1C9-1DC0-FEBA-1393-45C2536D4572}"/>
              </a:ext>
            </a:extLst>
          </p:cNvPr>
          <p:cNvSpPr txBox="1">
            <a:spLocks/>
          </p:cNvSpPr>
          <p:nvPr/>
        </p:nvSpPr>
        <p:spPr>
          <a:xfrm>
            <a:off x="2773890" y="2410509"/>
            <a:ext cx="7945147" cy="3494376"/>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endParaRPr lang="tr-TR" sz="2400" dirty="0"/>
          </a:p>
          <a:p>
            <a:r>
              <a:rPr lang="en-GB" dirty="0"/>
              <a:t>To develop and implement </a:t>
            </a:r>
            <a:r>
              <a:rPr lang="en-GB" b="1" dirty="0"/>
              <a:t>Roadmap</a:t>
            </a:r>
            <a:r>
              <a:rPr lang="en-GB" dirty="0"/>
              <a:t>, that includes all aspects of international students integration and adaptation.</a:t>
            </a:r>
            <a:endParaRPr lang="tr-TR" dirty="0"/>
          </a:p>
          <a:p>
            <a:r>
              <a:rPr lang="en-GB" dirty="0"/>
              <a:t>To improve quality of training and administrative services, assure informational support of </a:t>
            </a:r>
            <a:r>
              <a:rPr lang="en-GB" b="1" dirty="0"/>
              <a:t>international students</a:t>
            </a:r>
            <a:r>
              <a:rPr lang="en-GB" dirty="0"/>
              <a:t>.</a:t>
            </a:r>
            <a:endParaRPr lang="tr-TR" dirty="0"/>
          </a:p>
          <a:p>
            <a:r>
              <a:rPr lang="en-GB" dirty="0"/>
              <a:t>To upgrade qualifications of </a:t>
            </a:r>
            <a:r>
              <a:rPr lang="en-GB" b="1" dirty="0"/>
              <a:t>administrative and academic staff.</a:t>
            </a:r>
            <a:endParaRPr lang="tr-TR" b="1" dirty="0"/>
          </a:p>
          <a:p>
            <a:r>
              <a:rPr lang="en-GB" dirty="0"/>
              <a:t>To create tolerant multicultural international </a:t>
            </a:r>
            <a:r>
              <a:rPr lang="en-GB" b="1" dirty="0"/>
              <a:t>environment</a:t>
            </a:r>
            <a:r>
              <a:rPr lang="en-GB" dirty="0"/>
              <a:t> at Ukrainian HEIs.</a:t>
            </a:r>
            <a:endParaRPr lang="tr-TR" dirty="0"/>
          </a:p>
          <a:p>
            <a:r>
              <a:rPr lang="en-GB" dirty="0"/>
              <a:t>To </a:t>
            </a:r>
            <a:r>
              <a:rPr lang="en-GB" b="1" dirty="0"/>
              <a:t>disseminate</a:t>
            </a:r>
            <a:r>
              <a:rPr lang="en-GB" dirty="0"/>
              <a:t> project results among Ukrainian HEIs.</a:t>
            </a:r>
            <a:endParaRPr lang="tr-TR" dirty="0"/>
          </a:p>
        </p:txBody>
      </p:sp>
    </p:spTree>
    <p:extLst>
      <p:ext uri="{BB962C8B-B14F-4D97-AF65-F5344CB8AC3E}">
        <p14:creationId xmlns:p14="http://schemas.microsoft.com/office/powerpoint/2010/main" val="15656216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DDFA08A-2879-1DB2-CF09-BC4FDE8957A9}"/>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07A17209-CA97-5389-DD3A-75059B38A709}"/>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DA8836E2-8123-CFB3-D3EB-F255BF2373AD}"/>
              </a:ext>
            </a:extLst>
          </p:cNvPr>
          <p:cNvPicPr>
            <a:picLocks noChangeAspect="1"/>
          </p:cNvPicPr>
          <p:nvPr/>
        </p:nvPicPr>
        <p:blipFill rotWithShape="1">
          <a:blip r:embed="rId2"/>
          <a:srcRect t="1" b="668"/>
          <a:stretch/>
        </p:blipFill>
        <p:spPr>
          <a:xfrm>
            <a:off x="353085" y="172709"/>
            <a:ext cx="11588436" cy="6526855"/>
          </a:xfrm>
          <a:prstGeom prst="rect">
            <a:avLst/>
          </a:prstGeom>
        </p:spPr>
      </p:pic>
    </p:spTree>
    <p:extLst>
      <p:ext uri="{BB962C8B-B14F-4D97-AF65-F5344CB8AC3E}">
        <p14:creationId xmlns:p14="http://schemas.microsoft.com/office/powerpoint/2010/main" val="3965564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6F599D-EF9C-4B54-1664-1AD860ABA580}"/>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860B6B9F-85AF-0154-B99F-A68F82FDD7C0}"/>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C4EE776F-1BD5-27FC-E8B5-AB0BA6683775}"/>
              </a:ext>
            </a:extLst>
          </p:cNvPr>
          <p:cNvPicPr>
            <a:picLocks noChangeAspect="1"/>
          </p:cNvPicPr>
          <p:nvPr/>
        </p:nvPicPr>
        <p:blipFill>
          <a:blip r:embed="rId2"/>
          <a:stretch>
            <a:fillRect/>
          </a:stretch>
        </p:blipFill>
        <p:spPr>
          <a:xfrm>
            <a:off x="497939" y="206881"/>
            <a:ext cx="11470741" cy="6444237"/>
          </a:xfrm>
          <a:prstGeom prst="rect">
            <a:avLst/>
          </a:prstGeom>
        </p:spPr>
      </p:pic>
    </p:spTree>
    <p:extLst>
      <p:ext uri="{BB962C8B-B14F-4D97-AF65-F5344CB8AC3E}">
        <p14:creationId xmlns:p14="http://schemas.microsoft.com/office/powerpoint/2010/main" val="3811090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14672F-1D0E-FF4E-B550-090242083853}"/>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7E402EF8-F1F0-49DC-2111-A68EFB8CE88F}"/>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910399E9-E62E-439B-7F20-ACBE1B971227}"/>
              </a:ext>
            </a:extLst>
          </p:cNvPr>
          <p:cNvPicPr>
            <a:picLocks noChangeAspect="1"/>
          </p:cNvPicPr>
          <p:nvPr/>
        </p:nvPicPr>
        <p:blipFill>
          <a:blip r:embed="rId2"/>
          <a:stretch>
            <a:fillRect/>
          </a:stretch>
        </p:blipFill>
        <p:spPr>
          <a:xfrm>
            <a:off x="316871" y="157794"/>
            <a:ext cx="11461159" cy="6487449"/>
          </a:xfrm>
          <a:prstGeom prst="rect">
            <a:avLst/>
          </a:prstGeom>
        </p:spPr>
      </p:pic>
    </p:spTree>
    <p:extLst>
      <p:ext uri="{BB962C8B-B14F-4D97-AF65-F5344CB8AC3E}">
        <p14:creationId xmlns:p14="http://schemas.microsoft.com/office/powerpoint/2010/main" val="3792425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9EAED7-94AB-E0F4-EEC7-E72BB17FA783}"/>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3AD0757F-4959-E47C-556C-33F5EED11E6C}"/>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350E4157-69FA-6BFF-58A7-4DA04C0E93B1}"/>
              </a:ext>
            </a:extLst>
          </p:cNvPr>
          <p:cNvPicPr>
            <a:picLocks noChangeAspect="1"/>
          </p:cNvPicPr>
          <p:nvPr/>
        </p:nvPicPr>
        <p:blipFill>
          <a:blip r:embed="rId2"/>
          <a:stretch>
            <a:fillRect/>
          </a:stretch>
        </p:blipFill>
        <p:spPr>
          <a:xfrm>
            <a:off x="1013703" y="580627"/>
            <a:ext cx="10164594" cy="5696745"/>
          </a:xfrm>
          <a:prstGeom prst="rect">
            <a:avLst/>
          </a:prstGeom>
        </p:spPr>
      </p:pic>
    </p:spTree>
    <p:extLst>
      <p:ext uri="{BB962C8B-B14F-4D97-AF65-F5344CB8AC3E}">
        <p14:creationId xmlns:p14="http://schemas.microsoft.com/office/powerpoint/2010/main" val="1226390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1B3C7B7-A89B-C15A-15FD-19A18414D647}"/>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969321FD-212D-70E4-FE02-9FA003F1CF05}"/>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1C18EF30-D819-3CB4-1A61-8B1AFC672849}"/>
              </a:ext>
            </a:extLst>
          </p:cNvPr>
          <p:cNvPicPr>
            <a:picLocks noChangeAspect="1"/>
          </p:cNvPicPr>
          <p:nvPr/>
        </p:nvPicPr>
        <p:blipFill>
          <a:blip r:embed="rId2"/>
          <a:stretch>
            <a:fillRect/>
          </a:stretch>
        </p:blipFill>
        <p:spPr>
          <a:xfrm>
            <a:off x="999413" y="552048"/>
            <a:ext cx="10193173" cy="5753903"/>
          </a:xfrm>
          <a:prstGeom prst="rect">
            <a:avLst/>
          </a:prstGeom>
        </p:spPr>
      </p:pic>
    </p:spTree>
    <p:extLst>
      <p:ext uri="{BB962C8B-B14F-4D97-AF65-F5344CB8AC3E}">
        <p14:creationId xmlns:p14="http://schemas.microsoft.com/office/powerpoint/2010/main" val="3044242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D433745-63F8-1678-0262-0A8E09659833}"/>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5AD3002A-E0FA-D58A-C3D2-8FBF9BE74A65}"/>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05805768-8A8D-B012-209F-6EF16925966B}"/>
              </a:ext>
            </a:extLst>
          </p:cNvPr>
          <p:cNvPicPr>
            <a:picLocks noChangeAspect="1"/>
          </p:cNvPicPr>
          <p:nvPr/>
        </p:nvPicPr>
        <p:blipFill>
          <a:blip r:embed="rId2"/>
          <a:stretch>
            <a:fillRect/>
          </a:stretch>
        </p:blipFill>
        <p:spPr>
          <a:xfrm>
            <a:off x="235390" y="103598"/>
            <a:ext cx="11615596" cy="6590872"/>
          </a:xfrm>
          <a:prstGeom prst="rect">
            <a:avLst/>
          </a:prstGeom>
        </p:spPr>
      </p:pic>
    </p:spTree>
    <p:extLst>
      <p:ext uri="{BB962C8B-B14F-4D97-AF65-F5344CB8AC3E}">
        <p14:creationId xmlns:p14="http://schemas.microsoft.com/office/powerpoint/2010/main" val="2060002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33793B-4CCC-7A2D-CCA8-2BE1BA1BCDC6}"/>
              </a:ext>
            </a:extLst>
          </p:cNvPr>
          <p:cNvSpPr>
            <a:spLocks noGrp="1"/>
          </p:cNvSpPr>
          <p:nvPr>
            <p:ph type="title"/>
          </p:nvPr>
        </p:nvSpPr>
        <p:spPr/>
        <p:txBody>
          <a:bodyPr/>
          <a:lstStyle/>
          <a:p>
            <a:endParaRPr lang="uk-UA"/>
          </a:p>
        </p:txBody>
      </p:sp>
      <p:sp>
        <p:nvSpPr>
          <p:cNvPr id="3" name="Объект 2">
            <a:extLst>
              <a:ext uri="{FF2B5EF4-FFF2-40B4-BE49-F238E27FC236}">
                <a16:creationId xmlns:a16="http://schemas.microsoft.com/office/drawing/2014/main" id="{E6BE2330-5018-CAD5-3322-B08E1F3E19CB}"/>
              </a:ext>
            </a:extLst>
          </p:cNvPr>
          <p:cNvSpPr>
            <a:spLocks noGrp="1"/>
          </p:cNvSpPr>
          <p:nvPr>
            <p:ph idx="1"/>
          </p:nvPr>
        </p:nvSpPr>
        <p:spPr/>
        <p:txBody>
          <a:bodyPr/>
          <a:lstStyle/>
          <a:p>
            <a:endParaRPr lang="uk-UA"/>
          </a:p>
        </p:txBody>
      </p:sp>
      <p:pic>
        <p:nvPicPr>
          <p:cNvPr id="5" name="Рисунок 4">
            <a:extLst>
              <a:ext uri="{FF2B5EF4-FFF2-40B4-BE49-F238E27FC236}">
                <a16:creationId xmlns:a16="http://schemas.microsoft.com/office/drawing/2014/main" id="{B6B3A509-C688-256A-BE31-59B107260D59}"/>
              </a:ext>
            </a:extLst>
          </p:cNvPr>
          <p:cNvPicPr>
            <a:picLocks noChangeAspect="1"/>
          </p:cNvPicPr>
          <p:nvPr/>
        </p:nvPicPr>
        <p:blipFill>
          <a:blip r:embed="rId2"/>
          <a:stretch>
            <a:fillRect/>
          </a:stretch>
        </p:blipFill>
        <p:spPr>
          <a:xfrm>
            <a:off x="126749" y="42110"/>
            <a:ext cx="11796665" cy="6693301"/>
          </a:xfrm>
          <a:prstGeom prst="rect">
            <a:avLst/>
          </a:prstGeom>
        </p:spPr>
      </p:pic>
    </p:spTree>
    <p:extLst>
      <p:ext uri="{BB962C8B-B14F-4D97-AF65-F5344CB8AC3E}">
        <p14:creationId xmlns:p14="http://schemas.microsoft.com/office/powerpoint/2010/main" val="560431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5"/>
          <p:cNvSpPr txBox="1">
            <a:spLocks noGrp="1"/>
          </p:cNvSpPr>
          <p:nvPr>
            <p:ph type="title"/>
          </p:nvPr>
        </p:nvSpPr>
        <p:spPr>
          <a:xfrm>
            <a:off x="325822" y="1030015"/>
            <a:ext cx="8048634" cy="704192"/>
          </a:xfrm>
          <a:prstGeom prst="rect">
            <a:avLst/>
          </a:prstGeom>
          <a:noFill/>
          <a:ln>
            <a:noFill/>
          </a:ln>
        </p:spPr>
        <p:txBody>
          <a:bodyPr spcFirstLastPara="1" wrap="square" lIns="91425" tIns="45700" rIns="91425" bIns="45700" anchor="t" anchorCtr="0">
            <a:normAutofit fontScale="90000"/>
          </a:bodyPr>
          <a:lstStyle/>
          <a:p>
            <a:pPr marL="0" lvl="0" indent="0" algn="ctr" rtl="0">
              <a:lnSpc>
                <a:spcPct val="100000"/>
              </a:lnSpc>
              <a:spcBef>
                <a:spcPts val="0"/>
              </a:spcBef>
              <a:spcAft>
                <a:spcPts val="0"/>
              </a:spcAft>
              <a:buClr>
                <a:schemeClr val="accent1"/>
              </a:buClr>
              <a:buSzPts val="3600"/>
              <a:buFont typeface="Trebuchet MS"/>
              <a:buNone/>
            </a:pPr>
            <a:r>
              <a:rPr lang="en-US" sz="4400" dirty="0">
                <a:effectLst/>
                <a:latin typeface="inherit"/>
              </a:rPr>
              <a:t>«International </a:t>
            </a:r>
            <a:r>
              <a:rPr lang="en-US" sz="4400" dirty="0" err="1">
                <a:effectLst/>
                <a:latin typeface="inherit"/>
              </a:rPr>
              <a:t>Vechornytsi</a:t>
            </a:r>
            <a:r>
              <a:rPr lang="en-US" sz="4400" dirty="0">
                <a:effectLst/>
                <a:latin typeface="inherit"/>
              </a:rPr>
              <a:t>» festival</a:t>
            </a:r>
            <a:endParaRPr lang="en-US" dirty="0"/>
          </a:p>
        </p:txBody>
      </p:sp>
      <p:sp>
        <p:nvSpPr>
          <p:cNvPr id="286" name="Google Shape;286;p15"/>
          <p:cNvSpPr txBox="1">
            <a:spLocks noGrp="1"/>
          </p:cNvSpPr>
          <p:nvPr>
            <p:ph type="body" idx="1"/>
          </p:nvPr>
        </p:nvSpPr>
        <p:spPr>
          <a:xfrm>
            <a:off x="325820" y="1576622"/>
            <a:ext cx="7632175" cy="1535292"/>
          </a:xfrm>
          <a:prstGeom prst="rect">
            <a:avLst/>
          </a:prstGeom>
          <a:noFill/>
          <a:ln>
            <a:noFill/>
          </a:ln>
        </p:spPr>
        <p:txBody>
          <a:bodyPr spcFirstLastPara="1" wrap="square" lIns="91425" tIns="45700" rIns="91425" bIns="45700" anchor="t" anchorCtr="0">
            <a:normAutofit fontScale="92500" lnSpcReduction="10000"/>
          </a:bodyPr>
          <a:lstStyle/>
          <a:p>
            <a:pPr algn="l"/>
            <a:r>
              <a:rPr lang="en-US" sz="1600" dirty="0">
                <a:effectLst/>
                <a:latin typeface="Calibri" panose="020F0502020204030204" pitchFamily="34" charset="0"/>
                <a:cs typeface="Calibri" panose="020F0502020204030204" pitchFamily="34" charset="0"/>
              </a:rPr>
              <a:t>On May 17, 2024, the «International </a:t>
            </a:r>
            <a:r>
              <a:rPr lang="en-US" sz="1600" dirty="0" err="1">
                <a:effectLst/>
                <a:latin typeface="Calibri" panose="020F0502020204030204" pitchFamily="34" charset="0"/>
                <a:cs typeface="Calibri" panose="020F0502020204030204" pitchFamily="34" charset="0"/>
              </a:rPr>
              <a:t>Vechornytsi</a:t>
            </a:r>
            <a:r>
              <a:rPr lang="en-US" sz="1600" dirty="0">
                <a:effectLst/>
                <a:latin typeface="Calibri" panose="020F0502020204030204" pitchFamily="34" charset="0"/>
                <a:cs typeface="Calibri" panose="020F0502020204030204" pitchFamily="34" charset="0"/>
              </a:rPr>
              <a:t>» festival was held at «KROK» University,</a:t>
            </a:r>
          </a:p>
          <a:p>
            <a:pPr algn="l"/>
            <a:r>
              <a:rPr lang="en-US" sz="1600" b="0" i="0" dirty="0" err="1">
                <a:solidFill>
                  <a:srgbClr val="050505"/>
                </a:solidFill>
                <a:effectLst/>
                <a:highlight>
                  <a:srgbClr val="FFFFFF"/>
                </a:highlight>
                <a:latin typeface="Calibri" panose="020F0502020204030204" pitchFamily="34" charset="0"/>
                <a:cs typeface="Calibri" panose="020F0502020204030204" pitchFamily="34" charset="0"/>
              </a:rPr>
              <a:t>Vechornytsi</a:t>
            </a:r>
            <a:r>
              <a:rPr lang="en-US" sz="1600" b="0" i="0" dirty="0">
                <a:solidFill>
                  <a:srgbClr val="050505"/>
                </a:solidFill>
                <a:effectLst/>
                <a:highlight>
                  <a:srgbClr val="FFFFFF"/>
                </a:highlight>
                <a:latin typeface="Calibri" panose="020F0502020204030204" pitchFamily="34" charset="0"/>
                <a:cs typeface="Calibri" panose="020F0502020204030204" pitchFamily="34" charset="0"/>
              </a:rPr>
              <a:t> are Ukrainian traditional festivities with music, songs, dances, etc. The main performers of the festival were foreign students of 8 Ukrainian partner universities. They impressed the audience with national songs, presentations, traditional dances and verses, presenting the cultures of their countries: Turkmenistan, Azerbaijan, Bangladesh, Tunisia, China, India, Belarus, Portugal, Moldova, Ukraine - a real boom of cultural diversity</a:t>
            </a:r>
          </a:p>
          <a:p>
            <a:pPr algn="l"/>
            <a:endParaRPr lang="de-DE" sz="1600" b="0" i="0" dirty="0">
              <a:solidFill>
                <a:srgbClr val="050505"/>
              </a:solidFill>
              <a:effectLst/>
              <a:highlight>
                <a:srgbClr val="FFFFFF"/>
              </a:highlight>
              <a:latin typeface="Segoe UI Historic" panose="020B0502040204020203" pitchFamily="34" charset="0"/>
            </a:endParaRPr>
          </a:p>
          <a:p>
            <a:pPr algn="l"/>
            <a:endParaRPr sz="2700" dirty="0"/>
          </a:p>
        </p:txBody>
      </p:sp>
      <p:pic>
        <p:nvPicPr>
          <p:cNvPr id="287" name="Google Shape;287;p15" descr="C:\Users\Администратор\Documents\KROK\Erasmus+_new projects 2020\Collage CLIIMAN\cofundedErasmus.jpg"/>
          <p:cNvPicPr preferRelativeResize="0"/>
          <p:nvPr/>
        </p:nvPicPr>
        <p:blipFill rotWithShape="1">
          <a:blip r:embed="rId5">
            <a:alphaModFix/>
          </a:blip>
          <a:srcRect r="27590"/>
          <a:stretch/>
        </p:blipFill>
        <p:spPr>
          <a:xfrm>
            <a:off x="0" y="0"/>
            <a:ext cx="2839453" cy="786063"/>
          </a:xfrm>
          <a:prstGeom prst="rect">
            <a:avLst/>
          </a:prstGeom>
          <a:noFill/>
          <a:ln>
            <a:noFill/>
          </a:ln>
        </p:spPr>
      </p:pic>
      <p:pic>
        <p:nvPicPr>
          <p:cNvPr id="288" name="Google Shape;288;p15" descr="C:\Users\Администратор\Documents\KROK\Erasmus+_new projects 2020\Infp for NEO\logo-4.jpg"/>
          <p:cNvPicPr preferRelativeResize="0"/>
          <p:nvPr/>
        </p:nvPicPr>
        <p:blipFill rotWithShape="1">
          <a:blip r:embed="rId6">
            <a:alphaModFix/>
          </a:blip>
          <a:srcRect/>
          <a:stretch/>
        </p:blipFill>
        <p:spPr>
          <a:xfrm>
            <a:off x="10733314" y="162233"/>
            <a:ext cx="1353055" cy="671956"/>
          </a:xfrm>
          <a:prstGeom prst="rect">
            <a:avLst/>
          </a:prstGeom>
          <a:noFill/>
          <a:ln>
            <a:noFill/>
          </a:ln>
        </p:spPr>
      </p:pic>
      <p:pic>
        <p:nvPicPr>
          <p:cNvPr id="1028" name="Picture 4" descr="На зображенні може бути: 5 людей, люди танцюють та текст «Co-funded by the rasmus+ +Programme ramme the European theEuropeanUnion Union INTER ADIS»">
            <a:extLst>
              <a:ext uri="{FF2B5EF4-FFF2-40B4-BE49-F238E27FC236}">
                <a16:creationId xmlns:a16="http://schemas.microsoft.com/office/drawing/2014/main" id="{D48BF686-B566-79DC-6B0D-8BA5A2D33A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073" y="3245931"/>
            <a:ext cx="3177870" cy="178755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На зображенні може бути: 15 людей, скрипка та текст «Co-funded by the Erasmus +Programme gramme fthe European Union INTER ADIS ADIS KROK KnOK KROK RETEISIT आ»">
            <a:extLst>
              <a:ext uri="{FF2B5EF4-FFF2-40B4-BE49-F238E27FC236}">
                <a16:creationId xmlns:a16="http://schemas.microsoft.com/office/drawing/2014/main" id="{C3AF36C6-FD2B-D2F1-10C2-2B925525531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9628" y="3245931"/>
            <a:ext cx="4462635" cy="251023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На зображенні може бути: 3 людини та текст «Co-funded by the Erasmus +Programme gramme fthe European theEuropeanUnion Union INTER AADIS ADIS 0OO»">
            <a:extLst>
              <a:ext uri="{FF2B5EF4-FFF2-40B4-BE49-F238E27FC236}">
                <a16:creationId xmlns:a16="http://schemas.microsoft.com/office/drawing/2014/main" id="{9D0D8916-C5FA-3B22-CC17-FEA7866155B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1249" y="4831812"/>
            <a:ext cx="2748490" cy="1546025"/>
          </a:xfrm>
          <a:prstGeom prst="rect">
            <a:avLst/>
          </a:prstGeom>
          <a:noFill/>
          <a:extLst>
            <a:ext uri="{909E8E84-426E-40DD-AFC4-6F175D3DCCD1}">
              <a14:hiddenFill xmlns:a14="http://schemas.microsoft.com/office/drawing/2010/main">
                <a:solidFill>
                  <a:srgbClr val="FFFFFF"/>
                </a:solidFill>
              </a14:hiddenFill>
            </a:ext>
          </a:extLst>
        </p:spPr>
      </p:pic>
      <p:pic>
        <p:nvPicPr>
          <p:cNvPr id="2" name="An_xf4_PANtpa7RuxsRAkfXZ-c45_u3AC6uq7VPDXdvfI7PeW-Plh7O5yp9ZK1b5re-xgKjifb5W301Oo2kZ65iN">
            <a:hlinkClick r:id="" action="ppaction://media"/>
            <a:extLst>
              <a:ext uri="{FF2B5EF4-FFF2-40B4-BE49-F238E27FC236}">
                <a16:creationId xmlns:a16="http://schemas.microsoft.com/office/drawing/2014/main" id="{ACB9F35D-EB08-BB4C-8E31-FD6474044F9E}"/>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8595747" y="959667"/>
            <a:ext cx="3077975" cy="54877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6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gf8da5fc4ec_0_20"/>
          <p:cNvSpPr txBox="1">
            <a:spLocks noGrp="1"/>
          </p:cNvSpPr>
          <p:nvPr>
            <p:ph type="title"/>
          </p:nvPr>
        </p:nvSpPr>
        <p:spPr>
          <a:xfrm>
            <a:off x="1818687" y="2092176"/>
            <a:ext cx="8596800" cy="13209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accent1"/>
              </a:buClr>
              <a:buSzPts val="3600"/>
              <a:buFont typeface="Trebuchet MS"/>
              <a:buNone/>
            </a:pPr>
            <a:r>
              <a:rPr lang="en-US" b="1" dirty="0"/>
              <a:t>Thank you for your attention!</a:t>
            </a:r>
            <a:endParaRPr dirty="0"/>
          </a:p>
        </p:txBody>
      </p:sp>
      <p:sp>
        <p:nvSpPr>
          <p:cNvPr id="576" name="Google Shape;576;gf8da5fc4ec_0_20"/>
          <p:cNvSpPr txBox="1">
            <a:spLocks noGrp="1"/>
          </p:cNvSpPr>
          <p:nvPr>
            <p:ph type="body" idx="1"/>
          </p:nvPr>
        </p:nvSpPr>
        <p:spPr>
          <a:xfrm>
            <a:off x="677334" y="5823284"/>
            <a:ext cx="8596800" cy="218100"/>
          </a:xfrm>
          <a:prstGeom prst="rect">
            <a:avLst/>
          </a:prstGeom>
          <a:noFill/>
          <a:ln>
            <a:noFill/>
          </a:ln>
        </p:spPr>
        <p:txBody>
          <a:bodyPr spcFirstLastPara="1" wrap="square" lIns="91425" tIns="45700" rIns="91425" bIns="45700" anchor="t" anchorCtr="0">
            <a:normAutofit fontScale="32500" lnSpcReduction="20000"/>
          </a:bodyPr>
          <a:lstStyle/>
          <a:p>
            <a:pPr marL="342900" lvl="0" indent="-290068" algn="l" rtl="0">
              <a:lnSpc>
                <a:spcPct val="100000"/>
              </a:lnSpc>
              <a:spcBef>
                <a:spcPts val="0"/>
              </a:spcBef>
              <a:spcAft>
                <a:spcPts val="0"/>
              </a:spcAft>
              <a:buSzPct val="80000"/>
              <a:buNone/>
            </a:pPr>
            <a:endParaRPr sz="3200" b="1"/>
          </a:p>
          <a:p>
            <a:pPr marL="342900" lvl="0" indent="-290068" algn="l" rtl="0">
              <a:lnSpc>
                <a:spcPct val="100000"/>
              </a:lnSpc>
              <a:spcBef>
                <a:spcPts val="1000"/>
              </a:spcBef>
              <a:spcAft>
                <a:spcPts val="0"/>
              </a:spcAft>
              <a:buSzPct val="80000"/>
              <a:buNone/>
            </a:pPr>
            <a:endParaRPr sz="3200" b="1"/>
          </a:p>
          <a:p>
            <a:pPr marL="342900" lvl="0" indent="-290068" algn="l" rtl="0">
              <a:lnSpc>
                <a:spcPct val="100000"/>
              </a:lnSpc>
              <a:spcBef>
                <a:spcPts val="1000"/>
              </a:spcBef>
              <a:spcAft>
                <a:spcPts val="0"/>
              </a:spcAft>
              <a:buSzPct val="80000"/>
              <a:buNone/>
            </a:pPr>
            <a:endParaRPr sz="3200" b="1"/>
          </a:p>
        </p:txBody>
      </p:sp>
      <p:pic>
        <p:nvPicPr>
          <p:cNvPr id="577" name="Google Shape;577;gf8da5fc4ec_0_20" descr="C:\Users\Администратор\Documents\KROK\Erasmus+_new projects 2020\Collage CLIIMAN\cofundedErasmus.jpg"/>
          <p:cNvPicPr preferRelativeResize="0"/>
          <p:nvPr/>
        </p:nvPicPr>
        <p:blipFill rotWithShape="1">
          <a:blip r:embed="rId3">
            <a:alphaModFix/>
          </a:blip>
          <a:srcRect r="27588"/>
          <a:stretch/>
        </p:blipFill>
        <p:spPr>
          <a:xfrm>
            <a:off x="0" y="0"/>
            <a:ext cx="2839453" cy="786063"/>
          </a:xfrm>
          <a:prstGeom prst="rect">
            <a:avLst/>
          </a:prstGeom>
          <a:noFill/>
          <a:ln>
            <a:noFill/>
          </a:ln>
        </p:spPr>
      </p:pic>
      <p:pic>
        <p:nvPicPr>
          <p:cNvPr id="579" name="Google Shape;579;gf8da5fc4ec_0_20" descr="C:\Users\Администратор\Documents\KROK\Erasmus+_new projects 2020\Infp for NEO\logo-4.jpg"/>
          <p:cNvPicPr preferRelativeResize="0"/>
          <p:nvPr/>
        </p:nvPicPr>
        <p:blipFill rotWithShape="1">
          <a:blip r:embed="rId4">
            <a:alphaModFix/>
          </a:blip>
          <a:srcRect/>
          <a:stretch/>
        </p:blipFill>
        <p:spPr>
          <a:xfrm>
            <a:off x="10733314" y="130702"/>
            <a:ext cx="1353055" cy="67195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394731" y="1930399"/>
            <a:ext cx="338583" cy="4601029"/>
          </a:xfrm>
        </p:spPr>
        <p:txBody>
          <a:bodyPr>
            <a:normAutofit/>
          </a:bodyPr>
          <a:lstStyle/>
          <a:p>
            <a:pPr marL="0" indent="0">
              <a:buNone/>
            </a:pPr>
            <a:r>
              <a:rPr lang="en-US" sz="2800" dirty="0"/>
              <a:t> </a:t>
            </a:r>
          </a:p>
          <a:p>
            <a:pPr marL="0" indent="0">
              <a:buNone/>
            </a:pPr>
            <a:endParaRPr lang="uk-UA" sz="2800" dirty="0"/>
          </a:p>
          <a:p>
            <a:pPr marL="0" indent="0">
              <a:buNone/>
            </a:pPr>
            <a:endParaRPr lang="en-US" sz="2800" dirty="0"/>
          </a:p>
          <a:p>
            <a:pPr marL="0" indent="0">
              <a:buNone/>
            </a:pPr>
            <a:endParaRPr lang="ru-RU" dirty="0"/>
          </a:p>
        </p:txBody>
      </p:sp>
      <p:sp>
        <p:nvSpPr>
          <p:cNvPr id="12" name="Объект 2"/>
          <p:cNvSpPr txBox="1">
            <a:spLocks/>
          </p:cNvSpPr>
          <p:nvPr/>
        </p:nvSpPr>
        <p:spPr>
          <a:xfrm>
            <a:off x="3514636" y="1913197"/>
            <a:ext cx="8534443" cy="1359513"/>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sz="2400" dirty="0"/>
              <a:t>To integrate international students into Ukrainian and European educational space by the means of cultural, ethnic, social and academic assets</a:t>
            </a:r>
            <a:endParaRPr lang="uk-UA" sz="2400" dirty="0"/>
          </a:p>
          <a:p>
            <a:pPr marL="0" indent="0">
              <a:buNone/>
            </a:pPr>
            <a:endParaRPr lang="tr-TR" sz="2400" dirty="0"/>
          </a:p>
        </p:txBody>
      </p:sp>
      <p:sp>
        <p:nvSpPr>
          <p:cNvPr id="13" name="Овал 12"/>
          <p:cNvSpPr/>
          <p:nvPr/>
        </p:nvSpPr>
        <p:spPr>
          <a:xfrm>
            <a:off x="806332" y="1913196"/>
            <a:ext cx="2573886" cy="113700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b="1" dirty="0">
                <a:solidFill>
                  <a:schemeClr val="tx1"/>
                </a:solidFill>
              </a:rPr>
              <a:t>Project Goal</a:t>
            </a:r>
            <a:r>
              <a:rPr lang="ru-RU" sz="2000" b="1" dirty="0">
                <a:solidFill>
                  <a:schemeClr val="tx1"/>
                </a:solidFill>
              </a:rPr>
              <a:t>:</a:t>
            </a:r>
            <a:endParaRPr lang="ru-RU" sz="2000" dirty="0">
              <a:solidFill>
                <a:schemeClr val="tx1"/>
              </a:solidFill>
            </a:endParaRPr>
          </a:p>
        </p:txBody>
      </p:sp>
      <p:sp>
        <p:nvSpPr>
          <p:cNvPr id="4" name="Заголовок 3"/>
          <p:cNvSpPr>
            <a:spLocks noGrp="1"/>
          </p:cNvSpPr>
          <p:nvPr>
            <p:ph type="title"/>
          </p:nvPr>
        </p:nvSpPr>
        <p:spPr/>
        <p:txBody>
          <a:bodyPr/>
          <a:lstStyle/>
          <a:p>
            <a:br>
              <a:rPr lang="uk-UA" dirty="0"/>
            </a:br>
            <a:endParaRPr lang="tr-TR" dirty="0"/>
          </a:p>
        </p:txBody>
      </p:sp>
      <p:pic>
        <p:nvPicPr>
          <p:cNvPr id="19"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21"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
        <p:nvSpPr>
          <p:cNvPr id="22" name="Заголовок 1"/>
          <p:cNvSpPr txBox="1">
            <a:spLocks/>
          </p:cNvSpPr>
          <p:nvPr/>
        </p:nvSpPr>
        <p:spPr>
          <a:xfrm>
            <a:off x="1102764" y="1173167"/>
            <a:ext cx="11089236" cy="595563"/>
          </a:xfrm>
          <a:prstGeom prst="rect">
            <a:avLst/>
          </a:prstGeom>
        </p:spPr>
        <p:txBody>
          <a:bodyPr vert="horz" lIns="91440" tIns="45720" rIns="91440" bIns="45720" rtlCol="0" anchor="t">
            <a:normAutofit fontScale="90000" lnSpcReduction="10000"/>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r>
              <a:rPr lang="tr-TR" b="1" dirty="0"/>
              <a:t>«</a:t>
            </a:r>
            <a:r>
              <a:rPr lang="en-GB" b="1" dirty="0"/>
              <a:t>International Students Adaptation and Integration</a:t>
            </a:r>
            <a:r>
              <a:rPr lang="ru-RU" b="1" dirty="0"/>
              <a:t>»</a:t>
            </a:r>
            <a:r>
              <a:rPr lang="tr-TR" b="1" dirty="0"/>
              <a:t> </a:t>
            </a:r>
            <a:endParaRPr lang="tr-TR" sz="4000" dirty="0"/>
          </a:p>
        </p:txBody>
      </p:sp>
      <p:pic>
        <p:nvPicPr>
          <p:cNvPr id="11" name="Содержимое 3" descr="flaggenkette.jpg"/>
          <p:cNvPicPr>
            <a:picLocks noChangeAspect="1"/>
          </p:cNvPicPr>
          <p:nvPr/>
        </p:nvPicPr>
        <p:blipFill>
          <a:blip r:embed="rId5" cstate="print"/>
          <a:stretch>
            <a:fillRect/>
          </a:stretch>
        </p:blipFill>
        <p:spPr>
          <a:xfrm>
            <a:off x="566691" y="3417177"/>
            <a:ext cx="3053168" cy="2915776"/>
          </a:xfrm>
          <a:prstGeom prst="rect">
            <a:avLst/>
          </a:prstGeom>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1120" y="3050202"/>
            <a:ext cx="5156402" cy="3439752"/>
          </a:xfrm>
          <a:prstGeom prst="rect">
            <a:avLst/>
          </a:prstGeom>
        </p:spPr>
      </p:pic>
    </p:spTree>
    <p:extLst>
      <p:ext uri="{BB962C8B-B14F-4D97-AF65-F5344CB8AC3E}">
        <p14:creationId xmlns:p14="http://schemas.microsoft.com/office/powerpoint/2010/main" val="3892392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2"/>
          <p:cNvSpPr txBox="1">
            <a:spLocks/>
          </p:cNvSpPr>
          <p:nvPr/>
        </p:nvSpPr>
        <p:spPr>
          <a:xfrm>
            <a:off x="6096000" y="1900716"/>
            <a:ext cx="6086031" cy="4888821"/>
          </a:xfrm>
          <a:prstGeom prst="rect">
            <a:avLst/>
          </a:prstGeom>
        </p:spPr>
        <p:txBody>
          <a:bodyPr vert="horz" lIns="91440" tIns="45720" rIns="91440" bIns="45720" rtlCol="0">
            <a:normAutofit fontScale="77500" lnSpcReduction="2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lvl="0"/>
            <a:r>
              <a:rPr lang="en-GB" dirty="0"/>
              <a:t>Learning of the EU experience.</a:t>
            </a:r>
            <a:endParaRPr lang="tr-TR" dirty="0"/>
          </a:p>
          <a:p>
            <a:pPr lvl="0"/>
            <a:r>
              <a:rPr lang="en-GB" dirty="0"/>
              <a:t>Modernization of administrative procedures. </a:t>
            </a:r>
            <a:endParaRPr lang="tr-TR" dirty="0"/>
          </a:p>
          <a:p>
            <a:pPr lvl="0"/>
            <a:r>
              <a:rPr lang="en-GB" dirty="0"/>
              <a:t>Development and implementation of Roadmap of international students integration.</a:t>
            </a:r>
          </a:p>
          <a:p>
            <a:pPr lvl="0"/>
            <a:r>
              <a:rPr lang="en-US" dirty="0"/>
              <a:t>Development and implementation of the calendar plan of activities.</a:t>
            </a:r>
            <a:endParaRPr lang="tr-TR" dirty="0"/>
          </a:p>
          <a:p>
            <a:pPr lvl="0"/>
            <a:r>
              <a:rPr lang="en-GB" dirty="0"/>
              <a:t>Development and piloting of the course for adaptation of international students.</a:t>
            </a:r>
            <a:endParaRPr lang="tr-TR" dirty="0"/>
          </a:p>
          <a:p>
            <a:pPr lvl="0"/>
            <a:r>
              <a:rPr lang="en-GB" dirty="0"/>
              <a:t>Modernization of University infrastructure.</a:t>
            </a:r>
            <a:endParaRPr lang="tr-TR" dirty="0"/>
          </a:p>
          <a:p>
            <a:pPr lvl="0"/>
            <a:r>
              <a:rPr lang="en-GB" dirty="0"/>
              <a:t>Adaptation of training programs for international students.</a:t>
            </a:r>
          </a:p>
          <a:p>
            <a:pPr lvl="0"/>
            <a:r>
              <a:rPr lang="en-US" dirty="0"/>
              <a:t>Social media for IS.</a:t>
            </a:r>
          </a:p>
          <a:p>
            <a:pPr lvl="0"/>
            <a:r>
              <a:rPr lang="en-US" dirty="0"/>
              <a:t>Preparation and translation of informational materials.</a:t>
            </a:r>
            <a:endParaRPr lang="tr-TR" dirty="0"/>
          </a:p>
          <a:p>
            <a:pPr lvl="0"/>
            <a:r>
              <a:rPr lang="en-GB" dirty="0"/>
              <a:t>Training and mobility activities.</a:t>
            </a:r>
            <a:endParaRPr lang="tr-TR" dirty="0"/>
          </a:p>
          <a:p>
            <a:pPr lvl="0"/>
            <a:r>
              <a:rPr lang="en-GB" dirty="0"/>
              <a:t>Quality management.</a:t>
            </a:r>
            <a:endParaRPr lang="tr-TR" dirty="0"/>
          </a:p>
          <a:p>
            <a:pPr lvl="0"/>
            <a:r>
              <a:rPr lang="en-GB" dirty="0"/>
              <a:t>Dissemination and exploitation.</a:t>
            </a:r>
            <a:endParaRPr lang="tr-TR" dirty="0"/>
          </a:p>
          <a:p>
            <a:pPr lvl="0"/>
            <a:r>
              <a:rPr lang="en-GB" dirty="0"/>
              <a:t>Project management.</a:t>
            </a:r>
            <a:endParaRPr lang="uk-UA" sz="2400" dirty="0"/>
          </a:p>
          <a:p>
            <a:endParaRPr lang="uk-UA" sz="2400" dirty="0"/>
          </a:p>
          <a:p>
            <a:endParaRPr lang="uk-UA" sz="2400" dirty="0"/>
          </a:p>
          <a:p>
            <a:endParaRPr lang="uk-UA" sz="2400" dirty="0"/>
          </a:p>
          <a:p>
            <a:pPr marL="0" indent="0">
              <a:buNone/>
            </a:pPr>
            <a:endParaRPr lang="uk-UA" sz="2400" dirty="0"/>
          </a:p>
          <a:p>
            <a:endParaRPr lang="uk-UA" sz="2400" dirty="0"/>
          </a:p>
          <a:p>
            <a:endParaRPr lang="uk-UA" sz="2400" dirty="0"/>
          </a:p>
          <a:p>
            <a:endParaRPr lang="uk-UA" sz="2400" dirty="0"/>
          </a:p>
          <a:p>
            <a:endParaRPr lang="tr-TR" sz="2400" dirty="0"/>
          </a:p>
          <a:p>
            <a:endParaRPr lang="tr-TR" dirty="0"/>
          </a:p>
        </p:txBody>
      </p:sp>
      <p:sp>
        <p:nvSpPr>
          <p:cNvPr id="9" name="Объект 8"/>
          <p:cNvSpPr>
            <a:spLocks noGrp="1"/>
          </p:cNvSpPr>
          <p:nvPr>
            <p:ph idx="1"/>
          </p:nvPr>
        </p:nvSpPr>
        <p:spPr>
          <a:xfrm>
            <a:off x="10838427" y="2286000"/>
            <a:ext cx="134372" cy="3581400"/>
          </a:xfrm>
        </p:spPr>
        <p:txBody>
          <a:bodyPr/>
          <a:lstStyle/>
          <a:p>
            <a:pPr marL="0" indent="0">
              <a:buNone/>
            </a:pPr>
            <a:endParaRPr lang="uk-UA" dirty="0"/>
          </a:p>
          <a:p>
            <a:endParaRPr lang="uk-UA" dirty="0"/>
          </a:p>
          <a:p>
            <a:endParaRPr lang="uk-UA" dirty="0"/>
          </a:p>
          <a:p>
            <a:endParaRPr lang="tr-TR" dirty="0"/>
          </a:p>
        </p:txBody>
      </p:sp>
      <p:sp>
        <p:nvSpPr>
          <p:cNvPr id="13" name="Овал 12"/>
          <p:cNvSpPr/>
          <p:nvPr/>
        </p:nvSpPr>
        <p:spPr>
          <a:xfrm>
            <a:off x="8573729" y="282289"/>
            <a:ext cx="3007735" cy="1380857"/>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b="1" dirty="0">
                <a:solidFill>
                  <a:schemeClr val="tx1"/>
                </a:solidFill>
              </a:rPr>
              <a:t>Project activities</a:t>
            </a:r>
            <a:r>
              <a:rPr lang="ru-RU" sz="2000" b="1" dirty="0">
                <a:solidFill>
                  <a:schemeClr val="tx1"/>
                </a:solidFill>
              </a:rPr>
              <a:t>:</a:t>
            </a:r>
            <a:endParaRPr lang="ru-RU" sz="2000" dirty="0">
              <a:solidFill>
                <a:schemeClr val="tx1"/>
              </a:solidFill>
            </a:endParaRPr>
          </a:p>
        </p:txBody>
      </p:sp>
      <p:pic>
        <p:nvPicPr>
          <p:cNvPr id="10"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7"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7359" y="49005"/>
            <a:ext cx="3971678" cy="867150"/>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p:txBody>
          <a:bodyPr>
            <a:normAutofit fontScale="90000"/>
          </a:bodyPr>
          <a:lstStyle/>
          <a:p>
            <a:br>
              <a:rPr lang="en-US" dirty="0"/>
            </a:br>
            <a:br>
              <a:rPr lang="en-US" dirty="0"/>
            </a:br>
            <a:endParaRPr lang="tr-TR" dirty="0"/>
          </a:p>
        </p:txBody>
      </p:sp>
      <p:sp>
        <p:nvSpPr>
          <p:cNvPr id="2" name="Объект 2">
            <a:extLst>
              <a:ext uri="{FF2B5EF4-FFF2-40B4-BE49-F238E27FC236}">
                <a16:creationId xmlns:a16="http://schemas.microsoft.com/office/drawing/2014/main" id="{8C99F7A1-F0EA-57C8-F3CE-7E66D1710214}"/>
              </a:ext>
            </a:extLst>
          </p:cNvPr>
          <p:cNvSpPr txBox="1">
            <a:spLocks/>
          </p:cNvSpPr>
          <p:nvPr/>
        </p:nvSpPr>
        <p:spPr>
          <a:xfrm>
            <a:off x="157453" y="2055813"/>
            <a:ext cx="5319251" cy="4773354"/>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endParaRPr lang="tr-TR" sz="2400" dirty="0"/>
          </a:p>
          <a:p>
            <a:r>
              <a:rPr lang="en-GB" dirty="0"/>
              <a:t>To develop and implement </a:t>
            </a:r>
            <a:r>
              <a:rPr lang="en-GB" b="1" dirty="0"/>
              <a:t>Roadmap</a:t>
            </a:r>
            <a:r>
              <a:rPr lang="en-GB" dirty="0"/>
              <a:t>, that includes all aspects of international students integration and adaptation.</a:t>
            </a:r>
            <a:endParaRPr lang="tr-TR" dirty="0"/>
          </a:p>
          <a:p>
            <a:r>
              <a:rPr lang="en-GB" dirty="0"/>
              <a:t>To improve quality of training and administrative services, assure informational support of </a:t>
            </a:r>
            <a:r>
              <a:rPr lang="en-GB" b="1" dirty="0"/>
              <a:t>international students</a:t>
            </a:r>
            <a:r>
              <a:rPr lang="en-GB" dirty="0"/>
              <a:t>.</a:t>
            </a:r>
            <a:endParaRPr lang="tr-TR" dirty="0"/>
          </a:p>
          <a:p>
            <a:r>
              <a:rPr lang="en-GB" dirty="0"/>
              <a:t>To upgrade qualifications of </a:t>
            </a:r>
            <a:r>
              <a:rPr lang="en-GB" b="1" dirty="0"/>
              <a:t>administrative and academic staff.</a:t>
            </a:r>
            <a:endParaRPr lang="tr-TR" b="1" dirty="0"/>
          </a:p>
          <a:p>
            <a:r>
              <a:rPr lang="en-GB" dirty="0"/>
              <a:t>To create tolerant multicultural international </a:t>
            </a:r>
            <a:r>
              <a:rPr lang="en-GB" b="1" dirty="0"/>
              <a:t>environment</a:t>
            </a:r>
            <a:r>
              <a:rPr lang="en-GB" dirty="0"/>
              <a:t> at Ukrainian HEIs.</a:t>
            </a:r>
            <a:endParaRPr lang="tr-TR" dirty="0"/>
          </a:p>
          <a:p>
            <a:r>
              <a:rPr lang="en-GB" dirty="0"/>
              <a:t>To </a:t>
            </a:r>
            <a:r>
              <a:rPr lang="en-GB" b="1" dirty="0"/>
              <a:t>disseminate</a:t>
            </a:r>
            <a:r>
              <a:rPr lang="en-GB" dirty="0"/>
              <a:t> project results among Ukrainian HEIs.</a:t>
            </a:r>
            <a:endParaRPr lang="tr-TR" dirty="0"/>
          </a:p>
        </p:txBody>
      </p:sp>
      <p:sp>
        <p:nvSpPr>
          <p:cNvPr id="15" name="Овал 14"/>
          <p:cNvSpPr/>
          <p:nvPr/>
        </p:nvSpPr>
        <p:spPr>
          <a:xfrm>
            <a:off x="1353573" y="1149892"/>
            <a:ext cx="2565633" cy="113610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00" b="1" dirty="0">
                <a:solidFill>
                  <a:schemeClr val="tx1"/>
                </a:solidFill>
              </a:rPr>
              <a:t>Specific project objectives</a:t>
            </a:r>
            <a:r>
              <a:rPr lang="uk-UA" sz="2000" b="1" dirty="0">
                <a:solidFill>
                  <a:schemeClr val="tx1"/>
                </a:solidFill>
              </a:rPr>
              <a:t>:</a:t>
            </a:r>
            <a:endParaRPr lang="tr-TR" sz="2000" dirty="0">
              <a:solidFill>
                <a:schemeClr val="tx1"/>
              </a:solidFill>
            </a:endParaRPr>
          </a:p>
        </p:txBody>
      </p:sp>
    </p:spTree>
    <p:extLst>
      <p:ext uri="{BB962C8B-B14F-4D97-AF65-F5344CB8AC3E}">
        <p14:creationId xmlns:p14="http://schemas.microsoft.com/office/powerpoint/2010/main" val="177249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6755" y="1041771"/>
            <a:ext cx="10998490" cy="2161120"/>
          </a:xfrm>
        </p:spPr>
        <p:txBody>
          <a:bodyPr>
            <a:noAutofit/>
          </a:bodyPr>
          <a:lstStyle/>
          <a:p>
            <a:pPr algn="ctr"/>
            <a:r>
              <a:rPr lang="en-US" sz="2800" b="1" dirty="0"/>
              <a:t>Project Erasmus+  </a:t>
            </a:r>
            <a:br>
              <a:rPr lang="uk-UA" sz="2800" b="1" dirty="0"/>
            </a:br>
            <a:r>
              <a:rPr lang="en-US" sz="2800" dirty="0"/>
              <a:t>Capacity Building of Higher Education, </a:t>
            </a:r>
            <a:br>
              <a:rPr lang="uk-UA" sz="2800" dirty="0"/>
            </a:br>
            <a:r>
              <a:rPr lang="en-US" sz="3600" b="1" dirty="0"/>
              <a:t>INTERADIS </a:t>
            </a:r>
            <a:r>
              <a:rPr lang="tr-TR" sz="3600" b="1" dirty="0"/>
              <a:t>«</a:t>
            </a:r>
            <a:r>
              <a:rPr lang="en-GB" sz="3600" b="1" dirty="0"/>
              <a:t>International Students Adaptation </a:t>
            </a:r>
            <a:br>
              <a:rPr lang="en-GB" sz="3600" b="1" dirty="0"/>
            </a:br>
            <a:r>
              <a:rPr lang="en-GB" sz="3600" b="1" dirty="0"/>
              <a:t>and Integration</a:t>
            </a:r>
            <a:r>
              <a:rPr lang="ru-RU" sz="3600" b="1" dirty="0"/>
              <a:t>»</a:t>
            </a:r>
            <a:r>
              <a:rPr lang="tr-TR" sz="3600" b="1" dirty="0"/>
              <a:t> </a:t>
            </a:r>
            <a:endParaRPr lang="tr-TR" sz="2800" dirty="0"/>
          </a:p>
        </p:txBody>
      </p:sp>
      <p:sp>
        <p:nvSpPr>
          <p:cNvPr id="3" name="Объект 2"/>
          <p:cNvSpPr>
            <a:spLocks noGrp="1"/>
          </p:cNvSpPr>
          <p:nvPr>
            <p:ph idx="1"/>
          </p:nvPr>
        </p:nvSpPr>
        <p:spPr>
          <a:xfrm>
            <a:off x="352927" y="3753293"/>
            <a:ext cx="10380387" cy="2778135"/>
          </a:xfrm>
        </p:spPr>
        <p:txBody>
          <a:bodyPr>
            <a:normAutofit/>
          </a:bodyPr>
          <a:lstStyle/>
          <a:p>
            <a:pPr marL="0" indent="0">
              <a:buNone/>
            </a:pPr>
            <a:r>
              <a:rPr lang="en-US" sz="2800" dirty="0"/>
              <a:t> </a:t>
            </a:r>
          </a:p>
          <a:p>
            <a:pPr marL="0" indent="0">
              <a:buNone/>
            </a:pPr>
            <a:endParaRPr lang="en-US" sz="2800" dirty="0"/>
          </a:p>
          <a:p>
            <a:pPr marL="0" indent="0">
              <a:buNone/>
            </a:pPr>
            <a:endParaRPr lang="en-US" sz="2800" dirty="0"/>
          </a:p>
          <a:p>
            <a:pPr marL="0" indent="0">
              <a:buNone/>
            </a:pPr>
            <a:endParaRPr lang="ru-RU" dirty="0"/>
          </a:p>
        </p:txBody>
      </p:sp>
      <p:sp>
        <p:nvSpPr>
          <p:cNvPr id="8" name="Объект 2"/>
          <p:cNvSpPr txBox="1">
            <a:spLocks/>
          </p:cNvSpPr>
          <p:nvPr/>
        </p:nvSpPr>
        <p:spPr>
          <a:xfrm>
            <a:off x="4096615" y="3396449"/>
            <a:ext cx="3524749" cy="310470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
            </a:pPr>
            <a:r>
              <a:rPr lang="en-US" sz="2800" dirty="0">
                <a:solidFill>
                  <a:schemeClr val="accent1">
                    <a:lumMod val="50000"/>
                  </a:schemeClr>
                </a:solidFill>
              </a:rPr>
              <a:t>International students </a:t>
            </a:r>
          </a:p>
          <a:p>
            <a:pPr>
              <a:buFont typeface="Wingdings" panose="05000000000000000000" pitchFamily="2" charset="2"/>
              <a:buChar char="§"/>
            </a:pPr>
            <a:r>
              <a:rPr lang="en-US" sz="2800" dirty="0">
                <a:solidFill>
                  <a:schemeClr val="accent1">
                    <a:lumMod val="50000"/>
                  </a:schemeClr>
                </a:solidFill>
              </a:rPr>
              <a:t>Administrative staff</a:t>
            </a:r>
          </a:p>
          <a:p>
            <a:pPr>
              <a:buFont typeface="Wingdings" panose="05000000000000000000" pitchFamily="2" charset="2"/>
              <a:buChar char="§"/>
            </a:pPr>
            <a:r>
              <a:rPr lang="en-US" sz="2800" dirty="0">
                <a:solidFill>
                  <a:schemeClr val="accent1">
                    <a:lumMod val="50000"/>
                  </a:schemeClr>
                </a:solidFill>
              </a:rPr>
              <a:t>Academic staff</a:t>
            </a:r>
            <a:r>
              <a:rPr lang="uk-UA" sz="2800" dirty="0">
                <a:solidFill>
                  <a:schemeClr val="accent1">
                    <a:lumMod val="50000"/>
                  </a:schemeClr>
                </a:solidFill>
              </a:rPr>
              <a:t> </a:t>
            </a:r>
          </a:p>
          <a:p>
            <a:pPr>
              <a:buFont typeface="Wingdings" panose="05000000000000000000" pitchFamily="2" charset="2"/>
              <a:buChar char="§"/>
            </a:pPr>
            <a:r>
              <a:rPr lang="en-US" sz="2800" dirty="0">
                <a:solidFill>
                  <a:schemeClr val="accent1">
                    <a:lumMod val="50000"/>
                  </a:schemeClr>
                </a:solidFill>
              </a:rPr>
              <a:t>Ukrainian students</a:t>
            </a:r>
            <a:r>
              <a:rPr lang="uk-UA" sz="2800" dirty="0">
                <a:solidFill>
                  <a:schemeClr val="accent1">
                    <a:lumMod val="50000"/>
                  </a:schemeClr>
                </a:solidFill>
              </a:rPr>
              <a:t> </a:t>
            </a:r>
          </a:p>
          <a:p>
            <a:pPr>
              <a:buFont typeface="Wingdings" panose="05000000000000000000" pitchFamily="2" charset="2"/>
              <a:buChar char="§"/>
            </a:pPr>
            <a:r>
              <a:rPr lang="en-US" sz="2800" dirty="0">
                <a:solidFill>
                  <a:schemeClr val="accent1">
                    <a:lumMod val="50000"/>
                  </a:schemeClr>
                </a:solidFill>
              </a:rPr>
              <a:t>Society in general</a:t>
            </a:r>
          </a:p>
          <a:p>
            <a:pPr>
              <a:buFont typeface="Wingdings" panose="05000000000000000000" pitchFamily="2" charset="2"/>
              <a:buChar char="§"/>
            </a:pPr>
            <a:r>
              <a:rPr lang="en-US" sz="2800" dirty="0">
                <a:solidFill>
                  <a:schemeClr val="accent1">
                    <a:lumMod val="50000"/>
                  </a:schemeClr>
                </a:solidFill>
              </a:rPr>
              <a:t>Incoming students</a:t>
            </a:r>
          </a:p>
          <a:p>
            <a:pPr>
              <a:buFont typeface="Wingdings" panose="05000000000000000000" pitchFamily="2" charset="2"/>
              <a:buChar char="§"/>
            </a:pPr>
            <a:r>
              <a:rPr lang="en-US" sz="2800" dirty="0">
                <a:solidFill>
                  <a:schemeClr val="accent1">
                    <a:lumMod val="50000"/>
                  </a:schemeClr>
                </a:solidFill>
              </a:rPr>
              <a:t>Incoming teachers</a:t>
            </a:r>
          </a:p>
          <a:p>
            <a:pPr>
              <a:buFont typeface="Wingdings" panose="05000000000000000000" pitchFamily="2" charset="2"/>
              <a:buChar char="§"/>
            </a:pPr>
            <a:endParaRPr lang="en-US" sz="2800" dirty="0">
              <a:solidFill>
                <a:schemeClr val="accent1">
                  <a:lumMod val="50000"/>
                </a:schemeClr>
              </a:solidFill>
            </a:endParaRPr>
          </a:p>
        </p:txBody>
      </p:sp>
      <p:sp>
        <p:nvSpPr>
          <p:cNvPr id="14" name="Овал 13"/>
          <p:cNvSpPr/>
          <p:nvPr/>
        </p:nvSpPr>
        <p:spPr>
          <a:xfrm>
            <a:off x="831734" y="3400897"/>
            <a:ext cx="2750877" cy="85845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b="1" dirty="0">
                <a:solidFill>
                  <a:schemeClr val="tx1"/>
                </a:solidFill>
              </a:rPr>
              <a:t>Target Groups</a:t>
            </a:r>
            <a:r>
              <a:rPr lang="ru-RU" sz="2000" b="1" dirty="0">
                <a:solidFill>
                  <a:schemeClr val="tx1"/>
                </a:solidFill>
              </a:rPr>
              <a:t>:</a:t>
            </a:r>
            <a:endParaRPr lang="ru-RU" sz="2000" dirty="0">
              <a:solidFill>
                <a:schemeClr val="tx1"/>
              </a:solidFill>
            </a:endParaRPr>
          </a:p>
        </p:txBody>
      </p:sp>
      <p:pic>
        <p:nvPicPr>
          <p:cNvPr id="15" name="Picture 2"/>
          <p:cNvPicPr>
            <a:picLocks noChangeAspect="1" noChangeArrowheads="1"/>
          </p:cNvPicPr>
          <p:nvPr/>
        </p:nvPicPr>
        <p:blipFill>
          <a:blip r:embed="rId2" cstate="print"/>
          <a:srcRect/>
          <a:stretch>
            <a:fillRect/>
          </a:stretch>
        </p:blipFill>
        <p:spPr bwMode="auto">
          <a:xfrm>
            <a:off x="8157828" y="3753293"/>
            <a:ext cx="3672396" cy="2391020"/>
          </a:xfrm>
          <a:prstGeom prst="rect">
            <a:avLst/>
          </a:prstGeom>
          <a:noFill/>
          <a:ln w="9525">
            <a:noFill/>
            <a:miter lim="800000"/>
            <a:headEnd/>
            <a:tailEnd/>
          </a:ln>
        </p:spPr>
      </p:pic>
      <p:pic>
        <p:nvPicPr>
          <p:cNvPr id="12" name="Picture 17"/>
          <p:cNvPicPr>
            <a:picLocks noChangeAspect="1" noChangeArrowheads="1"/>
          </p:cNvPicPr>
          <p:nvPr/>
        </p:nvPicPr>
        <p:blipFill>
          <a:blip r:embed="rId3"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3" name="Рисунок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6" name="Picture 2" descr="Project HOME | HousErasmu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359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734" y="1531219"/>
            <a:ext cx="10998490" cy="1028701"/>
          </a:xfrm>
        </p:spPr>
        <p:txBody>
          <a:bodyPr>
            <a:noAutofit/>
          </a:bodyPr>
          <a:lstStyle/>
          <a:p>
            <a:pPr algn="ctr"/>
            <a:r>
              <a:rPr lang="en-US" sz="2800" b="1" dirty="0"/>
              <a:t>Project Erasmus+  </a:t>
            </a:r>
            <a:br>
              <a:rPr lang="uk-UA" sz="2800" b="1" dirty="0"/>
            </a:br>
            <a:r>
              <a:rPr lang="en-US" sz="2800" dirty="0"/>
              <a:t>Capacity Building of Higher Education, </a:t>
            </a:r>
            <a:br>
              <a:rPr lang="uk-UA" sz="2800" dirty="0"/>
            </a:br>
            <a:r>
              <a:rPr lang="en-US" sz="3600" b="1" dirty="0"/>
              <a:t>INTERADIS </a:t>
            </a:r>
            <a:r>
              <a:rPr lang="tr-TR" sz="3600" b="1" dirty="0"/>
              <a:t>«</a:t>
            </a:r>
            <a:r>
              <a:rPr lang="en-GB" sz="3600" b="1" dirty="0"/>
              <a:t>International Students Adaptation </a:t>
            </a:r>
            <a:br>
              <a:rPr lang="en-GB" sz="3600" b="1" dirty="0"/>
            </a:br>
            <a:r>
              <a:rPr lang="en-GB" sz="3600" b="1" dirty="0"/>
              <a:t>and Integration</a:t>
            </a:r>
            <a:r>
              <a:rPr lang="ru-RU" sz="3600" b="1" dirty="0"/>
              <a:t>»</a:t>
            </a:r>
            <a:r>
              <a:rPr lang="tr-TR" sz="3600" b="1" dirty="0"/>
              <a:t> </a:t>
            </a:r>
            <a:endParaRPr lang="tr-TR" sz="2800" dirty="0"/>
          </a:p>
        </p:txBody>
      </p:sp>
      <p:sp>
        <p:nvSpPr>
          <p:cNvPr id="3" name="Объект 2"/>
          <p:cNvSpPr>
            <a:spLocks noGrp="1"/>
          </p:cNvSpPr>
          <p:nvPr>
            <p:ph idx="1"/>
          </p:nvPr>
        </p:nvSpPr>
        <p:spPr>
          <a:xfrm>
            <a:off x="352927" y="3753293"/>
            <a:ext cx="10380387" cy="2778135"/>
          </a:xfrm>
        </p:spPr>
        <p:txBody>
          <a:bodyPr>
            <a:normAutofit/>
          </a:bodyPr>
          <a:lstStyle/>
          <a:p>
            <a:pPr marL="0" indent="0">
              <a:buNone/>
            </a:pPr>
            <a:r>
              <a:rPr lang="en-US" sz="2800" dirty="0"/>
              <a:t> </a:t>
            </a:r>
          </a:p>
          <a:p>
            <a:pPr marL="0" indent="0">
              <a:buNone/>
            </a:pPr>
            <a:endParaRPr lang="en-US" sz="2800" dirty="0"/>
          </a:p>
          <a:p>
            <a:pPr marL="0" indent="0">
              <a:buNone/>
            </a:pPr>
            <a:endParaRPr lang="en-US" sz="2800" dirty="0"/>
          </a:p>
          <a:p>
            <a:pPr marL="0" indent="0">
              <a:buNone/>
            </a:pPr>
            <a:endParaRPr lang="ru-RU" dirty="0"/>
          </a:p>
        </p:txBody>
      </p:sp>
      <p:sp>
        <p:nvSpPr>
          <p:cNvPr id="8" name="Объект 2"/>
          <p:cNvSpPr txBox="1">
            <a:spLocks/>
          </p:cNvSpPr>
          <p:nvPr/>
        </p:nvSpPr>
        <p:spPr>
          <a:xfrm>
            <a:off x="2408222" y="3146702"/>
            <a:ext cx="7686391" cy="31047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
            </a:pPr>
            <a:r>
              <a:rPr lang="en-US" sz="2800" dirty="0">
                <a:solidFill>
                  <a:schemeClr val="accent1">
                    <a:lumMod val="50000"/>
                  </a:schemeClr>
                </a:solidFill>
              </a:rPr>
              <a:t>About the Project in brief</a:t>
            </a:r>
          </a:p>
          <a:p>
            <a:pPr>
              <a:buFont typeface="Wingdings" panose="05000000000000000000" pitchFamily="2" charset="2"/>
              <a:buChar char="§"/>
            </a:pPr>
            <a:r>
              <a:rPr lang="en-US" sz="3600" b="1" dirty="0">
                <a:solidFill>
                  <a:schemeClr val="accent1">
                    <a:lumMod val="50000"/>
                  </a:schemeClr>
                </a:solidFill>
              </a:rPr>
              <a:t>Joint Project Activities and Meetings</a:t>
            </a:r>
          </a:p>
          <a:p>
            <a:pPr>
              <a:buFont typeface="Wingdings" panose="05000000000000000000" pitchFamily="2" charset="2"/>
              <a:buChar char="§"/>
            </a:pPr>
            <a:r>
              <a:rPr lang="en-US" sz="2800" dirty="0">
                <a:solidFill>
                  <a:schemeClr val="accent1">
                    <a:lumMod val="50000"/>
                  </a:schemeClr>
                </a:solidFill>
              </a:rPr>
              <a:t>Dissemination</a:t>
            </a:r>
          </a:p>
          <a:p>
            <a:pPr>
              <a:buFont typeface="Wingdings" panose="05000000000000000000" pitchFamily="2" charset="2"/>
              <a:buChar char="§"/>
            </a:pPr>
            <a:r>
              <a:rPr lang="en-US" sz="2800" dirty="0">
                <a:solidFill>
                  <a:schemeClr val="accent1">
                    <a:lumMod val="50000"/>
                  </a:schemeClr>
                </a:solidFill>
              </a:rPr>
              <a:t>Project implementation on the example of KROK University</a:t>
            </a:r>
          </a:p>
          <a:p>
            <a:pPr marL="0" indent="0">
              <a:buNone/>
            </a:pPr>
            <a:endParaRPr lang="en-US" sz="2800" dirty="0">
              <a:solidFill>
                <a:schemeClr val="accent1">
                  <a:lumMod val="50000"/>
                </a:schemeClr>
              </a:solidFill>
            </a:endParaRPr>
          </a:p>
          <a:p>
            <a:pPr>
              <a:buFont typeface="Wingdings" panose="05000000000000000000" pitchFamily="2" charset="2"/>
              <a:buChar char="§"/>
            </a:pPr>
            <a:endParaRPr lang="en-US" sz="2800" dirty="0">
              <a:solidFill>
                <a:schemeClr val="accent1">
                  <a:lumMod val="50000"/>
                </a:schemeClr>
              </a:solidFill>
            </a:endParaRPr>
          </a:p>
        </p:txBody>
      </p:sp>
      <p:pic>
        <p:nvPicPr>
          <p:cNvPr id="12" name="Picture 17"/>
          <p:cNvPicPr>
            <a:picLocks noChangeAspect="1" noChangeArrowheads="1"/>
          </p:cNvPicPr>
          <p:nvPr/>
        </p:nvPicPr>
        <p:blipFill>
          <a:blip r:embed="rId2" cstate="print"/>
          <a:srcRect l="13760" t="10315" r="12849" b="20918"/>
          <a:stretch>
            <a:fillRect/>
          </a:stretch>
        </p:blipFill>
        <p:spPr bwMode="auto">
          <a:xfrm>
            <a:off x="831734" y="0"/>
            <a:ext cx="822774" cy="1028701"/>
          </a:xfrm>
          <a:prstGeom prst="rect">
            <a:avLst/>
          </a:prstGeom>
          <a:noFill/>
          <a:ln w="9525">
            <a:noFill/>
            <a:miter lim="800000"/>
            <a:headEnd/>
            <a:tailEnd/>
          </a:ln>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7507" y="49005"/>
            <a:ext cx="1946853" cy="923713"/>
          </a:xfrm>
          <a:prstGeom prst="rect">
            <a:avLst/>
          </a:prstGeom>
        </p:spPr>
      </p:pic>
      <p:pic>
        <p:nvPicPr>
          <p:cNvPr id="16" name="Picture 2" descr="Project HOME | HousErasm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729" y="77287"/>
            <a:ext cx="3971678" cy="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82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0"/>
          <p:cNvSpPr txBox="1">
            <a:spLocks noGrp="1"/>
          </p:cNvSpPr>
          <p:nvPr>
            <p:ph type="title"/>
          </p:nvPr>
        </p:nvSpPr>
        <p:spPr>
          <a:xfrm>
            <a:off x="361543" y="834189"/>
            <a:ext cx="8596668" cy="82644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dirty="0"/>
              <a:t>Questionnaire</a:t>
            </a:r>
            <a:endParaRPr dirty="0"/>
          </a:p>
        </p:txBody>
      </p:sp>
      <p:sp>
        <p:nvSpPr>
          <p:cNvPr id="225" name="Google Shape;225;p10"/>
          <p:cNvSpPr txBox="1">
            <a:spLocks noGrp="1"/>
          </p:cNvSpPr>
          <p:nvPr>
            <p:ph type="body" idx="1"/>
          </p:nvPr>
        </p:nvSpPr>
        <p:spPr>
          <a:xfrm>
            <a:off x="115931" y="1610202"/>
            <a:ext cx="6321142" cy="884622"/>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00000"/>
              </a:lnSpc>
              <a:spcBef>
                <a:spcPts val="0"/>
              </a:spcBef>
              <a:spcAft>
                <a:spcPts val="0"/>
              </a:spcAft>
              <a:buSzPts val="1440"/>
              <a:buNone/>
            </a:pPr>
            <a:r>
              <a:rPr lang="en-US"/>
              <a:t>Prepared by Ostbayerische Hochschule Amberg-Weiden, on the basis of list of issues, prepared by Ukrainian partners</a:t>
            </a:r>
            <a:endParaRPr/>
          </a:p>
          <a:p>
            <a:pPr marL="0" lvl="0" indent="0" algn="l" rtl="0">
              <a:lnSpc>
                <a:spcPct val="100000"/>
              </a:lnSpc>
              <a:spcBef>
                <a:spcPts val="1000"/>
              </a:spcBef>
              <a:spcAft>
                <a:spcPts val="0"/>
              </a:spcAft>
              <a:buSzPts val="1440"/>
              <a:buNone/>
            </a:pPr>
            <a:endParaRPr/>
          </a:p>
        </p:txBody>
      </p:sp>
      <p:pic>
        <p:nvPicPr>
          <p:cNvPr id="226" name="Google Shape;226;p10" descr="C:\Users\Администратор\Documents\KROK\Erasmus+_new projects 2020\Collage CLIIMAN\cofundedErasmus.jpg"/>
          <p:cNvPicPr preferRelativeResize="0"/>
          <p:nvPr/>
        </p:nvPicPr>
        <p:blipFill rotWithShape="1">
          <a:blip r:embed="rId3">
            <a:alphaModFix/>
          </a:blip>
          <a:srcRect r="27590"/>
          <a:stretch/>
        </p:blipFill>
        <p:spPr>
          <a:xfrm>
            <a:off x="0" y="0"/>
            <a:ext cx="2935705" cy="834189"/>
          </a:xfrm>
          <a:prstGeom prst="rect">
            <a:avLst/>
          </a:prstGeom>
          <a:noFill/>
          <a:ln>
            <a:noFill/>
          </a:ln>
        </p:spPr>
      </p:pic>
      <p:pic>
        <p:nvPicPr>
          <p:cNvPr id="227" name="Google Shape;227;p10" descr="C:\Users\Администратор\Documents\KROK\Erasmus+_new projects 2020\Infp for NEO\logo-4.jpg"/>
          <p:cNvPicPr preferRelativeResize="0"/>
          <p:nvPr/>
        </p:nvPicPr>
        <p:blipFill rotWithShape="1">
          <a:blip r:embed="rId4">
            <a:alphaModFix/>
          </a:blip>
          <a:srcRect/>
          <a:stretch/>
        </p:blipFill>
        <p:spPr>
          <a:xfrm>
            <a:off x="10771598" y="85494"/>
            <a:ext cx="1353055" cy="671956"/>
          </a:xfrm>
          <a:prstGeom prst="rect">
            <a:avLst/>
          </a:prstGeom>
          <a:noFill/>
          <a:ln>
            <a:noFill/>
          </a:ln>
        </p:spPr>
      </p:pic>
      <p:pic>
        <p:nvPicPr>
          <p:cNvPr id="228" name="Google Shape;228;p10"/>
          <p:cNvPicPr preferRelativeResize="0"/>
          <p:nvPr/>
        </p:nvPicPr>
        <p:blipFill rotWithShape="1">
          <a:blip r:embed="rId5">
            <a:alphaModFix/>
          </a:blip>
          <a:srcRect l="27931" t="22988" r="33362" b="8352"/>
          <a:stretch/>
        </p:blipFill>
        <p:spPr>
          <a:xfrm>
            <a:off x="6493022" y="1247411"/>
            <a:ext cx="5404688" cy="5392650"/>
          </a:xfrm>
          <a:prstGeom prst="rect">
            <a:avLst/>
          </a:prstGeom>
          <a:noFill/>
          <a:ln>
            <a:noFill/>
          </a:ln>
        </p:spPr>
      </p:pic>
      <p:pic>
        <p:nvPicPr>
          <p:cNvPr id="229" name="Google Shape;229;p10"/>
          <p:cNvPicPr preferRelativeResize="0"/>
          <p:nvPr/>
        </p:nvPicPr>
        <p:blipFill rotWithShape="1">
          <a:blip r:embed="rId6">
            <a:alphaModFix/>
          </a:blip>
          <a:srcRect l="27068" t="27586" r="33707" b="7124"/>
          <a:stretch/>
        </p:blipFill>
        <p:spPr>
          <a:xfrm>
            <a:off x="1110499" y="2326575"/>
            <a:ext cx="4607127" cy="43134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geff467781a_1_53"/>
          <p:cNvSpPr txBox="1">
            <a:spLocks noGrp="1"/>
          </p:cNvSpPr>
          <p:nvPr>
            <p:ph type="title"/>
          </p:nvPr>
        </p:nvSpPr>
        <p:spPr>
          <a:xfrm>
            <a:off x="361543" y="834189"/>
            <a:ext cx="8596800" cy="8265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1"/>
              </a:buClr>
              <a:buSzPts val="3600"/>
              <a:buFont typeface="Trebuchet MS"/>
              <a:buNone/>
            </a:pPr>
            <a:r>
              <a:rPr lang="en-US"/>
              <a:t>Staff and Student Survey</a:t>
            </a:r>
            <a:endParaRPr/>
          </a:p>
        </p:txBody>
      </p:sp>
      <p:pic>
        <p:nvPicPr>
          <p:cNvPr id="235" name="Google Shape;235;geff467781a_1_53" descr="C:\Users\Администратор\Documents\KROK\Erasmus+_new projects 2020\Collage CLIIMAN\cofundedErasmus.jpg"/>
          <p:cNvPicPr preferRelativeResize="0"/>
          <p:nvPr/>
        </p:nvPicPr>
        <p:blipFill rotWithShape="1">
          <a:blip r:embed="rId3">
            <a:alphaModFix/>
          </a:blip>
          <a:srcRect r="27588"/>
          <a:stretch/>
        </p:blipFill>
        <p:spPr>
          <a:xfrm>
            <a:off x="0" y="0"/>
            <a:ext cx="2935705" cy="834189"/>
          </a:xfrm>
          <a:prstGeom prst="rect">
            <a:avLst/>
          </a:prstGeom>
          <a:noFill/>
          <a:ln>
            <a:noFill/>
          </a:ln>
        </p:spPr>
      </p:pic>
      <p:pic>
        <p:nvPicPr>
          <p:cNvPr id="236" name="Google Shape;236;geff467781a_1_53" descr="C:\Users\Администратор\Documents\KROK\Erasmus+_new projects 2020\Infp for NEO\logo-4.jpg"/>
          <p:cNvPicPr preferRelativeResize="0"/>
          <p:nvPr/>
        </p:nvPicPr>
        <p:blipFill rotWithShape="1">
          <a:blip r:embed="rId4">
            <a:alphaModFix/>
          </a:blip>
          <a:srcRect/>
          <a:stretch/>
        </p:blipFill>
        <p:spPr>
          <a:xfrm>
            <a:off x="10771598" y="85494"/>
            <a:ext cx="1353055" cy="671956"/>
          </a:xfrm>
          <a:prstGeom prst="rect">
            <a:avLst/>
          </a:prstGeom>
          <a:noFill/>
          <a:ln>
            <a:noFill/>
          </a:ln>
        </p:spPr>
      </p:pic>
      <p:pic>
        <p:nvPicPr>
          <p:cNvPr id="237" name="Google Shape;237;geff467781a_1_53"/>
          <p:cNvPicPr preferRelativeResize="0"/>
          <p:nvPr/>
        </p:nvPicPr>
        <p:blipFill rotWithShape="1">
          <a:blip r:embed="rId5">
            <a:alphaModFix/>
          </a:blip>
          <a:srcRect l="30599" t="14930" r="29976" b="5984"/>
          <a:stretch/>
        </p:blipFill>
        <p:spPr>
          <a:xfrm>
            <a:off x="1296553" y="1644710"/>
            <a:ext cx="4000084" cy="4325890"/>
          </a:xfrm>
          <a:prstGeom prst="rect">
            <a:avLst/>
          </a:prstGeom>
          <a:noFill/>
          <a:ln>
            <a:noFill/>
          </a:ln>
        </p:spPr>
      </p:pic>
      <p:sp>
        <p:nvSpPr>
          <p:cNvPr id="238" name="Google Shape;238;geff467781a_1_53"/>
          <p:cNvSpPr txBox="1"/>
          <p:nvPr/>
        </p:nvSpPr>
        <p:spPr>
          <a:xfrm>
            <a:off x="401100" y="6126125"/>
            <a:ext cx="5219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https://drive.google.com/drive/u/1/folders/1WyOFI-6dkTwuyIIJ5DgpHzuqKRXqbxCq</a:t>
            </a:r>
            <a:endParaRPr sz="1400" b="0" i="0" u="none" strike="noStrike" cap="none">
              <a:solidFill>
                <a:srgbClr val="000000"/>
              </a:solidFill>
              <a:latin typeface="Arial"/>
              <a:ea typeface="Arial"/>
              <a:cs typeface="Arial"/>
              <a:sym typeface="Arial"/>
            </a:endParaRPr>
          </a:p>
        </p:txBody>
      </p:sp>
      <p:pic>
        <p:nvPicPr>
          <p:cNvPr id="239" name="Google Shape;239;geff467781a_1_53"/>
          <p:cNvPicPr preferRelativeResize="0"/>
          <p:nvPr/>
        </p:nvPicPr>
        <p:blipFill rotWithShape="1">
          <a:blip r:embed="rId6">
            <a:alphaModFix/>
          </a:blip>
          <a:srcRect l="30275" t="13744" r="30603" b="5687"/>
          <a:stretch/>
        </p:blipFill>
        <p:spPr>
          <a:xfrm>
            <a:off x="6529589" y="1339403"/>
            <a:ext cx="4196687" cy="4631197"/>
          </a:xfrm>
          <a:prstGeom prst="rect">
            <a:avLst/>
          </a:prstGeom>
          <a:noFill/>
          <a:ln>
            <a:noFill/>
          </a:ln>
        </p:spPr>
      </p:pic>
      <p:sp>
        <p:nvSpPr>
          <p:cNvPr id="240" name="Google Shape;240;geff467781a_1_53"/>
          <p:cNvSpPr txBox="1"/>
          <p:nvPr/>
        </p:nvSpPr>
        <p:spPr>
          <a:xfrm>
            <a:off x="6684000" y="6126125"/>
            <a:ext cx="5219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https://drive.google.com/drive/u/1/folders/1WyOFI-6dkTwuyIIJ5DgpHzuqKRXqbxCq</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5201</TotalTime>
  <Words>1087</Words>
  <Application>Microsoft Office PowerPoint</Application>
  <PresentationFormat>Широкоэкранный</PresentationFormat>
  <Paragraphs>156</Paragraphs>
  <Slides>38</Slides>
  <Notes>14</Notes>
  <HiddenSlides>0</HiddenSlides>
  <MMClips>2</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38</vt:i4>
      </vt:variant>
    </vt:vector>
  </HeadingPairs>
  <TitlesOfParts>
    <vt:vector size="48" baseType="lpstr">
      <vt:lpstr>Aptos</vt:lpstr>
      <vt:lpstr>Arial</vt:lpstr>
      <vt:lpstr>Calibri</vt:lpstr>
      <vt:lpstr>Calibri Light</vt:lpstr>
      <vt:lpstr>inherit</vt:lpstr>
      <vt:lpstr>Noto Sans Symbols</vt:lpstr>
      <vt:lpstr>Segoe UI Historic</vt:lpstr>
      <vt:lpstr>Trebuchet MS</vt:lpstr>
      <vt:lpstr>Wingdings</vt:lpstr>
      <vt:lpstr>Тема Office</vt:lpstr>
      <vt:lpstr>Презентация PowerPoint</vt:lpstr>
      <vt:lpstr>Project Erasmus+   Capacity Building of Higher Education,  INTERADIS «International Students Adaptation  and Integration» </vt:lpstr>
      <vt:lpstr> </vt:lpstr>
      <vt:lpstr> </vt:lpstr>
      <vt:lpstr>  </vt:lpstr>
      <vt:lpstr>Project Erasmus+   Capacity Building of Higher Education,  INTERADIS «International Students Adaptation  and Integration» </vt:lpstr>
      <vt:lpstr>Project Erasmus+   Capacity Building of Higher Education,  INTERADIS «International Students Adaptation  and Integration» </vt:lpstr>
      <vt:lpstr>Questionnaire</vt:lpstr>
      <vt:lpstr>Staff and Student Survey</vt:lpstr>
      <vt:lpstr>Online parts of SV, spring 2021</vt:lpstr>
      <vt:lpstr>Study Visit and Training organized by</vt:lpstr>
      <vt:lpstr>Video dedicated to Erasmus Days 2021</vt:lpstr>
      <vt:lpstr>Study Visit and Training at OTH Amberg-Weiden, summer 2023</vt:lpstr>
      <vt:lpstr>Students Mobility at OTH Amberg-Weiden, Spring 2024</vt:lpstr>
      <vt:lpstr>Project Erasmus+   Capacity Building of Higher Education,  INTERADIS «International Students Adaptation  and Integration» </vt:lpstr>
      <vt:lpstr>Dissemination. Project website</vt:lpstr>
      <vt:lpstr>Dissemination. Facebook group</vt:lpstr>
      <vt:lpstr>Dissemination. #INTERADIS</vt:lpstr>
      <vt:lpstr>Dissemination. Project Newsletter</vt:lpstr>
      <vt:lpstr>Project Management</vt:lpstr>
      <vt:lpstr>Project Erasmus+   Capacity Building of Higher Education,  INTERADIS «International Students Adaptation  and Integration»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«International Vechornytsi» festival</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Богаченко Галина Казимирівна</dc:creator>
  <cp:lastModifiedBy>Богаченко Галина Казимирівна</cp:lastModifiedBy>
  <cp:revision>26</cp:revision>
  <dcterms:created xsi:type="dcterms:W3CDTF">2023-03-17T10:46:08Z</dcterms:created>
  <dcterms:modified xsi:type="dcterms:W3CDTF">2024-06-15T11:14:14Z</dcterms:modified>
</cp:coreProperties>
</file>